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18" r:id="rId4"/>
  </p:sldMasterIdLst>
  <p:notesMasterIdLst>
    <p:notesMasterId r:id="rId31"/>
  </p:notesMasterIdLst>
  <p:sldIdLst>
    <p:sldId id="348" r:id="rId5"/>
    <p:sldId id="389" r:id="rId6"/>
    <p:sldId id="368" r:id="rId7"/>
    <p:sldId id="266" r:id="rId8"/>
    <p:sldId id="369" r:id="rId9"/>
    <p:sldId id="404" r:id="rId10"/>
    <p:sldId id="301" r:id="rId11"/>
    <p:sldId id="366" r:id="rId12"/>
    <p:sldId id="403" r:id="rId13"/>
    <p:sldId id="305" r:id="rId14"/>
    <p:sldId id="314" r:id="rId15"/>
    <p:sldId id="360" r:id="rId16"/>
    <p:sldId id="310" r:id="rId17"/>
    <p:sldId id="293" r:id="rId18"/>
    <p:sldId id="381" r:id="rId19"/>
    <p:sldId id="382" r:id="rId20"/>
    <p:sldId id="391" r:id="rId21"/>
    <p:sldId id="395" r:id="rId22"/>
    <p:sldId id="397" r:id="rId23"/>
    <p:sldId id="396" r:id="rId24"/>
    <p:sldId id="358" r:id="rId25"/>
    <p:sldId id="405" r:id="rId26"/>
    <p:sldId id="406" r:id="rId27"/>
    <p:sldId id="399" r:id="rId28"/>
    <p:sldId id="386" r:id="rId29"/>
    <p:sldId id="300" r:id="rId30"/>
  </p:sldIdLst>
  <p:sldSz cx="12192000" cy="6858000"/>
  <p:notesSz cx="6858000" cy="9144000"/>
  <p:embeddedFontLst>
    <p:embeddedFont>
      <p:font typeface="Cambria Math" panose="02040503050406030204" pitchFamily="18" charset="0"/>
      <p:regular r:id="rId32"/>
    </p:embeddedFont>
    <p:embeddedFont>
      <p:font typeface="Century Gothic" panose="020B0502020202020204" pitchFamily="34" charset="0"/>
      <p:regular r:id="rId33"/>
      <p:bold r:id="rId34"/>
      <p:italic r:id="rId35"/>
      <p:boldItalic r:id="rId36"/>
    </p:embeddedFont>
    <p:embeddedFont>
      <p:font typeface="Georgia" panose="02040502050405020303" pitchFamily="18"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 id="389"/>
          </p14:sldIdLst>
        </p14:section>
        <p14:section name="Do Now options" id="{0FE23AD4-1D98-44A7-9DFD-A60D225A45E7}">
          <p14:sldIdLst>
            <p14:sldId id="368"/>
            <p14:sldId id="266"/>
            <p14:sldId id="369"/>
          </p14:sldIdLst>
        </p14:section>
        <p14:section name="Lesson Introduction" id="{74EA7949-9924-4F85-A6B5-78EF425FAA0D}">
          <p14:sldIdLst>
            <p14:sldId id="404"/>
            <p14:sldId id="301"/>
            <p14:sldId id="366"/>
          </p14:sldIdLst>
        </p14:section>
        <p14:section name="Introduction" id="{F0DE2BC7-061B-2B4D-B4A1-7E163FF8388D}">
          <p14:sldIdLst>
            <p14:sldId id="403"/>
            <p14:sldId id="305"/>
            <p14:sldId id="314"/>
            <p14:sldId id="360"/>
            <p14:sldId id="310"/>
          </p14:sldIdLst>
        </p14:section>
        <p14:section name="Talk Tasks and CfUs" id="{96AC0106-5C9E-EE49-9836-5BA4402876EC}">
          <p14:sldIdLst>
            <p14:sldId id="293"/>
            <p14:sldId id="381"/>
            <p14:sldId id="382"/>
          </p14:sldIdLst>
        </p14:section>
        <p14:section name="Activity section" id="{BD5FF53A-417F-2146-B3D7-E77E57E670DF}">
          <p14:sldIdLst>
            <p14:sldId id="391"/>
            <p14:sldId id="395"/>
            <p14:sldId id="397"/>
            <p14:sldId id="396"/>
            <p14:sldId id="358"/>
            <p14:sldId id="405"/>
            <p14:sldId id="406"/>
            <p14:sldId id="399"/>
            <p14:sldId id="386"/>
            <p14:sldId id="300"/>
          </p14:sldIdLst>
        </p14:section>
      </p14:sectionLst>
    </p:ex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5"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0773FDB-ECC9-CD40-8D6B-37BF11973DF9}" v="3" dt="2024-03-14T13:12:23.425"/>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59"/>
    <p:restoredTop sz="71057" autoAdjust="0"/>
  </p:normalViewPr>
  <p:slideViewPr>
    <p:cSldViewPr snapToGrid="0">
      <p:cViewPr varScale="1">
        <p:scale>
          <a:sx n="71" d="100"/>
          <a:sy n="71" d="100"/>
        </p:scale>
        <p:origin x="11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76" Type="http://schemas.openxmlformats.org/officeDocument/2006/relationships/tableStyles" Target="tableStyles.xml"/><Relationship Id="rId7" Type="http://schemas.openxmlformats.org/officeDocument/2006/relationships/slide" Target="slides/slide3.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77" Type="http://schemas.microsoft.com/office/2015/10/relationships/revisionInfo" Target="revisionInfo.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6.xml"/><Relationship Id="rId7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r>
              <a:rPr lang="en-GB" b="1" dirty="0"/>
              <a:t>The following slides are a review of key skills covered in KS3, which you may want to review. </a:t>
            </a:r>
          </a:p>
          <a:p>
            <a:pPr marL="0"/>
            <a:endParaRPr lang="en-GB" b="1" dirty="0"/>
          </a:p>
          <a:p>
            <a:pPr marL="0"/>
            <a:r>
              <a:rPr lang="en-GB" b="1" dirty="0"/>
              <a:t>Suggested guidance:</a:t>
            </a:r>
          </a:p>
          <a:p>
            <a:pPr marL="0"/>
            <a:r>
              <a:rPr lang="en-GB" dirty="0"/>
              <a:t>For this part of the lesson give each group a balance that they can use, following along the instructions on the board. They can use any object to measure, such as a pencil case. To check that everyone is getting the correct result, you can supply everyone with a standard object, such as a beaker.</a:t>
            </a:r>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38692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24325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Exposition type: </a:t>
            </a:r>
            <a:r>
              <a:rPr lang="en-GB" dirty="0"/>
              <a:t>Demonstration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teacher exposition:</a:t>
            </a:r>
            <a:endParaRPr lang="en-GB" b="1" dirty="0"/>
          </a:p>
          <a:p>
            <a:r>
              <a:rPr lang="en-GB" b="1" dirty="0"/>
              <a:t>Have all students pour the liquid they are measuring into a graduated cylinder.</a:t>
            </a:r>
          </a:p>
          <a:p>
            <a:r>
              <a:rPr lang="en-GB" b="0" dirty="0"/>
              <a:t>Now we know we are using a graduated cylinder to measure volume in this case, as it gives the most precise measurements. </a:t>
            </a:r>
          </a:p>
          <a:p>
            <a:r>
              <a:rPr lang="en-GB" b="0" dirty="0"/>
              <a:t>Look closely at the water in your graduated cylinder. Can you see how it makes a U shape? That is called the meniscus. </a:t>
            </a:r>
          </a:p>
          <a:p>
            <a:r>
              <a:rPr lang="en-GB" b="0" dirty="0"/>
              <a:t>To read the volume of water most accurately, you should read from eye level, and also take the reading from the bottom of the meniscus.</a:t>
            </a:r>
          </a:p>
          <a:p>
            <a:r>
              <a:rPr lang="en-GB" b="0" dirty="0"/>
              <a:t>Now, looking at your measured liquids, use this technique to read precisely the volume of water. </a:t>
            </a:r>
          </a:p>
        </p:txBody>
      </p:sp>
      <p:sp>
        <p:nvSpPr>
          <p:cNvPr id="4" name="Slide Number Placeholder 3"/>
          <p:cNvSpPr>
            <a:spLocks noGrp="1"/>
          </p:cNvSpPr>
          <p:nvPr>
            <p:ph type="sldNum" sz="quarter" idx="5"/>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2676311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exposition:</a:t>
            </a:r>
          </a:p>
          <a:p>
            <a:r>
              <a:rPr lang="en-GB" dirty="0"/>
              <a:t>An irregular shape is any shape that is not a perfect cube, cuboid, cylinder or sphere, so most objects in real life are irregular. Irregularly shaped objects do not have a uniform length, breadth or width so the mathematical formulae do not apply. </a:t>
            </a:r>
          </a:p>
          <a:p>
            <a:endParaRPr lang="en-GB" dirty="0"/>
          </a:p>
          <a:p>
            <a:r>
              <a:rPr lang="en-GB" b="1" dirty="0"/>
              <a:t>Demonstration</a:t>
            </a:r>
          </a:p>
          <a:p>
            <a:r>
              <a:rPr lang="en-GB" dirty="0"/>
              <a:t>This should be demonstrated by the teacher as this slide is presented so that students can see the steps in action.</a:t>
            </a:r>
          </a:p>
          <a:p>
            <a:endParaRPr lang="en-GB" dirty="0"/>
          </a:p>
          <a:p>
            <a:r>
              <a:rPr lang="en-GB" dirty="0"/>
              <a:t>Points to include in the exposition:</a:t>
            </a:r>
          </a:p>
          <a:p>
            <a:r>
              <a:rPr lang="en-GB" dirty="0"/>
              <a:t>1. Make sure the displacement can is on a level surface</a:t>
            </a:r>
          </a:p>
          <a:p>
            <a:r>
              <a:rPr lang="en-GB" dirty="0"/>
              <a:t>2. Ensure the water sops dripping from the spout before placing the graduated cylinder underneath</a:t>
            </a:r>
          </a:p>
          <a:p>
            <a:r>
              <a:rPr lang="en-GB" dirty="0"/>
              <a:t>3. When lowering the object into the water, be careful not to include the volume of your fingers! Keep them above the surface of the water.</a:t>
            </a:r>
          </a:p>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56811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Blue: incorrect. This method could also be used for regularly shaped solids, it is just easier to use calculations.</a:t>
            </a:r>
          </a:p>
          <a:p>
            <a:r>
              <a:rPr lang="en-GB" b="0" dirty="0"/>
              <a:t>Yellow: correct. </a:t>
            </a:r>
          </a:p>
          <a:p>
            <a:r>
              <a:rPr lang="en-GB" b="0" dirty="0"/>
              <a:t>Green: correct.</a:t>
            </a:r>
          </a:p>
          <a:p>
            <a:r>
              <a:rPr lang="en-GB" b="0" dirty="0"/>
              <a:t>Pink: incorrect. Density = mass/volume</a:t>
            </a:r>
          </a:p>
          <a:p>
            <a:endParaRPr lang="en-GB" b="1"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3513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15</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16</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Carry out the required practical, using the integrated instructions. You may want to model each method for students first.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33916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 </a:t>
            </a:r>
            <a:r>
              <a:rPr lang="en-GB" b="1"/>
              <a:t>describe</a:t>
            </a:r>
            <a:r>
              <a:rPr lang="en-GB"/>
              <a:t> question.</a:t>
            </a:r>
          </a:p>
          <a:p>
            <a:endParaRPr lang="en-GB"/>
          </a:p>
          <a:p>
            <a:r>
              <a:rPr lang="en-GB"/>
              <a:t>Firstly, students are presented with a generic </a:t>
            </a:r>
            <a:r>
              <a:rPr lang="en-GB" b="1"/>
              <a:t>describe</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73814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 </a:t>
            </a:r>
            <a:r>
              <a:rPr lang="en-GB" b="1"/>
              <a:t>describe</a:t>
            </a:r>
            <a:r>
              <a:rPr lang="en-GB"/>
              <a:t> question.</a:t>
            </a:r>
          </a:p>
          <a:p>
            <a:endParaRPr lang="en-GB"/>
          </a:p>
          <a:p>
            <a:r>
              <a:rPr lang="en-GB"/>
              <a:t>Firstly, students are presented with a generic </a:t>
            </a:r>
            <a:r>
              <a:rPr lang="en-GB" b="1"/>
              <a:t>describe</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18852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2512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 </a:t>
            </a:r>
            <a:r>
              <a:rPr lang="en-GB" b="1"/>
              <a:t>describe</a:t>
            </a:r>
            <a:r>
              <a:rPr lang="en-GB"/>
              <a:t> question.</a:t>
            </a:r>
          </a:p>
          <a:p>
            <a:endParaRPr lang="en-GB"/>
          </a:p>
          <a:p>
            <a:r>
              <a:rPr lang="en-GB"/>
              <a:t>Firstly, students are presented with a generic </a:t>
            </a:r>
            <a:r>
              <a:rPr lang="en-GB" b="1"/>
              <a:t>describe</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7186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or B, they are not clear on the function of a displacement or eureka can. </a:t>
            </a:r>
            <a:r>
              <a:rPr lang="en-GB" i="1" dirty="0"/>
              <a:t>To fix-it, review the purpose of a balance and the displacement can in the method to determine density.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have confused the idea of the displaced liquid. </a:t>
            </a:r>
            <a:r>
              <a:rPr lang="en-GB" b="0" i="1" dirty="0"/>
              <a:t>To fix-it, review the process of using the displacement can.</a:t>
            </a:r>
            <a:r>
              <a:rPr lang="en-GB" b="0" dirty="0"/>
              <a:t> If students answer C, they have assumed that this method only works for irregularly shaped solids. </a:t>
            </a:r>
            <a:r>
              <a:rPr lang="en-GB" b="0" i="1" dirty="0"/>
              <a:t>To fix-it, explain to students that this method could also be used for regularly shaped solids but it is simpler to use mathematical formulae</a:t>
            </a:r>
            <a:r>
              <a:rPr lang="en-GB" b="0" i="1"/>
              <a:t>. </a:t>
            </a:r>
          </a:p>
          <a:p>
            <a:pPr marL="0" marR="0" lvl="0" indent="0" algn="l" rtl="0">
              <a:lnSpc>
                <a:spcPct val="100000"/>
              </a:lnSpc>
              <a:spcBef>
                <a:spcPts val="0"/>
              </a:spcBef>
              <a:spcAft>
                <a:spcPts val="0"/>
              </a:spcAft>
              <a:buClr>
                <a:schemeClr val="dk1"/>
              </a:buClr>
              <a:buSzPts val="1200"/>
              <a:buFont typeface="+mj-lt"/>
              <a:buNone/>
            </a:pPr>
            <a:r>
              <a:rPr lang="en-GB" b="1" i="0"/>
              <a:t>Q3</a:t>
            </a:r>
            <a:r>
              <a:rPr lang="en-GB" b="1" i="0" dirty="0"/>
              <a:t>. </a:t>
            </a:r>
            <a:r>
              <a:rPr lang="en-GB" b="1" dirty="0"/>
              <a:t>Answer: B </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multiplied mass by volume. If students answer C, they have divided volume by mass. </a:t>
            </a:r>
            <a:r>
              <a:rPr lang="en-GB" i="1" dirty="0"/>
              <a:t>To fix-it, give students further practice questions, mixing between calculating mass, volume and density. </a:t>
            </a:r>
            <a:endParaRPr lang="en-GB" b="0" i="1"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Energy is conserved</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Which state(s) of matter have a fixed volume?</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1F3864"/>
                </a:solidFill>
                <a:latin typeface="Century Gothic"/>
                <a:ea typeface="Century Gothic"/>
                <a:cs typeface="Century Gothic"/>
                <a:sym typeface="Century Gothic"/>
              </a:rPr>
              <a:t>Explain why water as a solid and liquid is the exception to the rule about density of solids and liquids. </a:t>
            </a: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a:t>
            </a:r>
            <a:r>
              <a:rPr lang="en-GB" sz="1200" b="0" i="0" u="none" strike="noStrike" cap="none" dirty="0">
                <a:solidFill>
                  <a:srgbClr val="1F3864"/>
                </a:solidFill>
                <a:latin typeface="Century Gothic"/>
                <a:sym typeface="Century Gothic"/>
              </a:rPr>
              <a:t>Solids and liquids</a:t>
            </a:r>
          </a:p>
          <a:p>
            <a:pPr marL="0" lvl="0" indent="0" algn="l" rtl="0">
              <a:lnSpc>
                <a:spcPct val="100000"/>
              </a:lnSpc>
              <a:spcBef>
                <a:spcPts val="0"/>
              </a:spcBef>
              <a:spcAft>
                <a:spcPts val="0"/>
              </a:spcAft>
              <a:buSzPts val="1400"/>
              <a:buNone/>
            </a:pPr>
            <a:r>
              <a:rPr lang="en-GB" dirty="0"/>
              <a:t>Stretch: </a:t>
            </a:r>
            <a:r>
              <a:rPr lang="en-GB" sz="1200" b="0" i="0" u="none" strike="noStrike" cap="none" dirty="0">
                <a:solidFill>
                  <a:srgbClr val="1F3864"/>
                </a:solidFill>
                <a:latin typeface="Century Gothic"/>
                <a:sym typeface="Century Gothic"/>
              </a:rPr>
              <a:t>Generally substances in solid form are more dense than their liquid form, but solid ice is less dense than liquid water. </a:t>
            </a: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mc:AlternateContent xmlns:mc="http://schemas.openxmlformats.org/markup-compatibility/2006">
        <mc:Choice xmlns:a14="http://schemas.microsoft.com/office/drawing/2010/main" Requires="a14">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A = </a:t>
                </a:r>
                <a14:m>
                  <m:oMath xmlns:m="http://schemas.openxmlformats.org/officeDocument/2006/math">
                    <m:r>
                      <a:rPr lang="en-GB" sz="1200" b="0" i="1" u="none" strike="noStrike" cap="none" smtClean="0">
                        <a:solidFill>
                          <a:srgbClr val="1F3864"/>
                        </a:solidFill>
                        <a:latin typeface="Cambria Math" panose="02040503050406030204" pitchFamily="18" charset="0"/>
                        <a:ea typeface="Cambria Math" panose="02040503050406030204" pitchFamily="18" charset="0"/>
                        <a:sym typeface="Century Gothic"/>
                      </a:rPr>
                      <m:t>𝜋</m:t>
                    </m:r>
                    <m:sSup>
                      <m:sSupPr>
                        <m:ctrlPr>
                          <a:rPr lang="en-GB" sz="1200" b="0" i="1" u="none" strike="noStrike" cap="none" smtClean="0">
                            <a:solidFill>
                              <a:srgbClr val="1F3864"/>
                            </a:solidFill>
                            <a:latin typeface="Cambria Math" panose="02040503050406030204" pitchFamily="18" charset="0"/>
                            <a:ea typeface="Cambria Math" panose="02040503050406030204" pitchFamily="18" charset="0"/>
                            <a:sym typeface="Century Gothic"/>
                          </a:rPr>
                        </m:ctrlPr>
                      </m:sSupPr>
                      <m:e>
                        <m:r>
                          <a:rPr lang="en-GB" sz="1200" b="0" i="1" u="none" strike="noStrike" cap="none" smtClean="0">
                            <a:solidFill>
                              <a:srgbClr val="1F3864"/>
                            </a:solidFill>
                            <a:latin typeface="Cambria Math" panose="02040503050406030204" pitchFamily="18" charset="0"/>
                            <a:ea typeface="Cambria Math" panose="02040503050406030204" pitchFamily="18" charset="0"/>
                            <a:sym typeface="Century Gothic"/>
                          </a:rPr>
                          <m:t>𝑟</m:t>
                        </m:r>
                      </m:e>
                      <m:sup>
                        <m:r>
                          <a:rPr lang="en-GB" sz="1200" b="0" i="1" u="none" strike="noStrike" cap="none" smtClean="0">
                            <a:solidFill>
                              <a:srgbClr val="1F3864"/>
                            </a:solidFill>
                            <a:latin typeface="Cambria Math" panose="02040503050406030204" pitchFamily="18" charset="0"/>
                            <a:ea typeface="Cambria Math" panose="02040503050406030204" pitchFamily="18" charset="0"/>
                            <a:sym typeface="Century Gothic"/>
                          </a:rPr>
                          <m:t>2</m:t>
                        </m:r>
                      </m:sup>
                    </m:sSup>
                  </m:oMath>
                </a14:m>
                <a:endParaRPr lang="en-GB" sz="1200" b="0" i="0" u="none" strike="noStrike" cap="none" dirty="0">
                  <a:solidFill>
                    <a:srgbClr val="1F3864"/>
                  </a:solidFill>
                  <a:latin typeface="Century Gothic"/>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A = 12.57 cm</a:t>
                </a:r>
                <a:r>
                  <a:rPr lang="en-GB" sz="1200" b="0" i="0" u="none" strike="noStrike" cap="none" baseline="30000" dirty="0">
                    <a:solidFill>
                      <a:srgbClr val="1F3864"/>
                    </a:solidFill>
                    <a:latin typeface="Century Gothic"/>
                    <a:sym typeface="Century Gothic"/>
                  </a:rPr>
                  <a:t>2</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V = 125.70 cm</a:t>
                </a:r>
                <a:r>
                  <a:rPr lang="en-GB" sz="1200" b="0" i="0" u="none" strike="noStrike" cap="none" baseline="30000" dirty="0">
                    <a:solidFill>
                      <a:srgbClr val="1F3864"/>
                    </a:solidFill>
                    <a:latin typeface="Century Gothic"/>
                    <a:sym typeface="Century Gothic"/>
                  </a:rPr>
                  <a:t>3</a:t>
                </a:r>
              </a:p>
            </p:txBody>
          </p:sp>
        </mc:Choice>
        <mc:Fallback>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A = </a:t>
                </a:r>
                <a:r>
                  <a:rPr lang="en-GB" sz="1200" b="0" i="0" u="none" strike="noStrike" cap="none">
                    <a:solidFill>
                      <a:srgbClr val="1F3864"/>
                    </a:solidFill>
                    <a:latin typeface="Cambria Math" panose="02040503050406030204" pitchFamily="18" charset="0"/>
                    <a:ea typeface="Cambria Math" panose="02040503050406030204" pitchFamily="18" charset="0"/>
                    <a:sym typeface="Century Gothic"/>
                  </a:rPr>
                  <a:t>𝜋𝑟^2</a:t>
                </a:r>
                <a:endParaRPr lang="en-GB" sz="1200" b="0" i="0" u="none" strike="noStrike" cap="none" dirty="0">
                  <a:solidFill>
                    <a:srgbClr val="1F3864"/>
                  </a:solidFill>
                  <a:latin typeface="Century Gothic"/>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A = 12.57 cm</a:t>
                </a:r>
                <a:r>
                  <a:rPr lang="en-GB" sz="1200" b="0" i="0" u="none" strike="noStrike" cap="none" baseline="30000" dirty="0">
                    <a:solidFill>
                      <a:srgbClr val="1F3864"/>
                    </a:solidFill>
                    <a:latin typeface="Century Gothic"/>
                    <a:sym typeface="Century Gothic"/>
                  </a:rPr>
                  <a:t>2</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V = 125.70 cm</a:t>
                </a:r>
                <a:r>
                  <a:rPr lang="en-GB" sz="1200" b="0" i="0" u="none" strike="noStrike" cap="none" baseline="30000" dirty="0">
                    <a:solidFill>
                      <a:srgbClr val="1F3864"/>
                    </a:solidFill>
                    <a:latin typeface="Century Gothic"/>
                    <a:sym typeface="Century Gothic"/>
                  </a:rPr>
                  <a:t>3</a:t>
                </a:r>
              </a:p>
            </p:txBody>
          </p:sp>
        </mc:Fallback>
      </mc:AlternateContent>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Big Idea: Energy is Conserved.</a:t>
            </a:r>
            <a:endParaRPr lang="en-GB"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the previous lesson, students reviewed the idea of density. In this lesson they will carry out the required practical to determine the densities of regular and irregular solids, and liquids. </a:t>
            </a: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Suggested Hook:</a:t>
            </a:r>
          </a:p>
          <a:p>
            <a:r>
              <a:rPr lang="en-GB" sz="1200" kern="1200" dirty="0">
                <a:solidFill>
                  <a:schemeClr val="tx1"/>
                </a:solidFill>
                <a:effectLst/>
                <a:latin typeface="+mn-lt"/>
                <a:ea typeface="+mn-ea"/>
                <a:cs typeface="+mn-cs"/>
              </a:rPr>
              <a:t>We often talk about how to calculate the density of different solids. </a:t>
            </a:r>
          </a:p>
          <a:p>
            <a:r>
              <a:rPr lang="en-GB" sz="1200" i="1" kern="1200" dirty="0">
                <a:solidFill>
                  <a:schemeClr val="tx1"/>
                </a:solidFill>
                <a:effectLst/>
                <a:latin typeface="+mn-lt"/>
                <a:ea typeface="+mn-ea"/>
                <a:cs typeface="+mn-cs"/>
              </a:rPr>
              <a:t>How might we calculate the density of a liquid? How could we check our calculations using a density column?</a:t>
            </a:r>
          </a:p>
          <a:p>
            <a:endParaRPr lang="en-GB" sz="1200" i="1"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P4.1.3 Lesson Objectives: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800"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Critical: </a:t>
            </a:r>
            <a:r>
              <a:rPr lang="en-US" sz="1800" dirty="0">
                <a:latin typeface="Century Gothic" panose="020B0502020202020204" pitchFamily="34" charset="0"/>
              </a:rPr>
              <a:t>Describe how to measure density of an irregularly shaped solid</a:t>
            </a:r>
            <a:endParaRPr lang="en-GB" sz="1800" dirty="0">
              <a:effectLst/>
              <a:latin typeface="Century Gothic" panose="020B0502020202020204" pitchFamily="34" charset="0"/>
              <a:ea typeface="Arial" panose="020B0604020202020204" pitchFamily="34" charset="0"/>
              <a:cs typeface="Times New Roman" panose="02020603050405020304" pitchFamily="18" charset="0"/>
            </a:endParaRPr>
          </a:p>
          <a:p>
            <a:r>
              <a:rPr lang="en-GB" sz="1800" dirty="0">
                <a:effectLst/>
                <a:latin typeface="Century Gothic" panose="020B0502020202020204" pitchFamily="34" charset="0"/>
                <a:ea typeface="Arial" panose="020B0604020202020204" pitchFamily="34" charset="0"/>
                <a:cs typeface="Times New Roman" panose="02020603050405020304" pitchFamily="18" charset="0"/>
              </a:rPr>
              <a:t>Key skill: Measure volume accurately</a:t>
            </a:r>
          </a:p>
          <a:p>
            <a:r>
              <a:rPr lang="en-GB" sz="1800" dirty="0">
                <a:effectLst/>
                <a:latin typeface="Century Gothic" panose="020B0502020202020204" pitchFamily="34" charset="0"/>
                <a:ea typeface="Arial" panose="020B0604020202020204" pitchFamily="34" charset="0"/>
                <a:cs typeface="Times New Roman" panose="02020603050405020304" pitchFamily="18" charset="0"/>
              </a:rPr>
              <a:t>Core: </a:t>
            </a:r>
            <a:r>
              <a:rPr lang="en-US" sz="1800" dirty="0">
                <a:latin typeface="Century Gothic" panose="020B0502020202020204" pitchFamily="34" charset="0"/>
              </a:rPr>
              <a:t>Compare the methods for measuring the densities of an irregular and a regularly shaped solid</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dirty="0"/>
              <a:t>Purpose: </a:t>
            </a:r>
            <a:r>
              <a:rPr lang="en-GB" dirty="0"/>
              <a:t>to spend time on any gaps identified in previous learning from exit ticket feedback.</a:t>
            </a:r>
          </a:p>
          <a:p>
            <a:pPr marL="0" marR="0" lvl="0" indent="0" algn="l" rtl="0">
              <a:lnSpc>
                <a:spcPct val="100000"/>
              </a:lnSpc>
              <a:spcBef>
                <a:spcPts val="0"/>
              </a:spcBef>
              <a:spcAft>
                <a:spcPts val="0"/>
              </a:spcAft>
              <a:buClr>
                <a:schemeClr val="dk1"/>
              </a:buClr>
              <a:buSzPts val="1200"/>
              <a:buFont typeface="Calibri"/>
              <a:buNone/>
            </a:pPr>
            <a:endParaRPr lang="en-GB" dirty="0"/>
          </a:p>
          <a:p>
            <a:pPr marL="0" marR="0" lvl="0" indent="0" algn="l" rtl="0">
              <a:lnSpc>
                <a:spcPct val="100000"/>
              </a:lnSpc>
              <a:spcBef>
                <a:spcPts val="0"/>
              </a:spcBef>
              <a:spcAft>
                <a:spcPts val="0"/>
              </a:spcAft>
              <a:buClr>
                <a:schemeClr val="dk1"/>
              </a:buClr>
              <a:buSzPts val="1200"/>
              <a:buFont typeface="Calibri"/>
              <a:buNone/>
            </a:pPr>
            <a:r>
              <a:rPr lang="en-GB" b="1" dirty="0"/>
              <a:t>Fix-it guidance from previous exit ticket:</a:t>
            </a:r>
            <a:endParaRPr lang="en-GB" b="0" dirty="0"/>
          </a:p>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confused density with weight. If students answer C, they have confused density with mass. </a:t>
            </a:r>
            <a:r>
              <a:rPr lang="en-GB" i="1" dirty="0"/>
              <a:t>To fix-it, review the definitions of density, mass, volume and weight.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or B, they are not clear on the relationship between mass, volume and density. </a:t>
            </a:r>
            <a:r>
              <a:rPr lang="en-GB" i="1" dirty="0"/>
              <a:t>To fix-it, use numbers to show students how two objects can have the same volume but different masses and then ask them to explain this in terms of the relationship between mass, volume and density.</a:t>
            </a:r>
            <a:endParaRPr lang="en-GB" b="0" i="1" dirty="0"/>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A </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have made a mistake and assumed this mass needs to be converted. If students answer C, they have divided volume by density. </a:t>
            </a:r>
            <a:r>
              <a:rPr lang="en-GB" i="1" dirty="0"/>
              <a:t>To fix-it, give students further practice questions, mixing between calculating mass, volume and density. </a:t>
            </a:r>
            <a:endParaRPr lang="en-GB" b="0" i="1" dirty="0"/>
          </a:p>
          <a:p>
            <a:endParaRPr lang="en-US" dirty="0"/>
          </a:p>
          <a:p>
            <a:pPr marL="0" marR="0" lvl="0" indent="0" algn="l" rtl="0">
              <a:lnSpc>
                <a:spcPct val="100000"/>
              </a:lnSpc>
              <a:spcBef>
                <a:spcPts val="0"/>
              </a:spcBef>
              <a:spcAft>
                <a:spcPts val="0"/>
              </a:spcAft>
              <a:buClr>
                <a:schemeClr val="dk1"/>
              </a:buClr>
              <a:buSzPts val="1200"/>
              <a:buFont typeface="+mj-lt"/>
              <a:buNone/>
            </a:pPr>
            <a:endParaRPr lang="en-GB" b="0" i="1" dirty="0"/>
          </a:p>
          <a:p>
            <a:endParaRPr lang="en-US"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8</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This should review the key points from last lesson.</a:t>
            </a:r>
          </a:p>
          <a:p>
            <a:r>
              <a:rPr lang="en-GB" b="0" dirty="0"/>
              <a:t>Density = mass/volume</a:t>
            </a:r>
          </a:p>
          <a:p>
            <a:r>
              <a:rPr lang="en-GB" b="0" dirty="0"/>
              <a:t>You would need to measure mass and volume of the object</a:t>
            </a:r>
          </a:p>
          <a:p>
            <a:r>
              <a:rPr lang="en-GB" b="0" dirty="0"/>
              <a:t>Mass can be measured using a balance</a:t>
            </a:r>
          </a:p>
          <a:p>
            <a:r>
              <a:rPr lang="en-GB" b="0" dirty="0"/>
              <a:t>Volume can be calculated using the correct formula (if it is a regularly shaped object). Irregularly shaped objects will be covered in a later slide.</a:t>
            </a:r>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919250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035753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19324378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24335964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85936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245993861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3055307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8383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31564815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70365804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59837588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1190497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56795133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41330681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02063405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347220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630511"/>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mymastery.arkcurriculumplus.org.uk/courses/65f10dfb-f045-4b74-aed0-11df776de0c8/units/75c2dbf6-c400-4a90-b1f6-4d0e3f708e2b/lessons/f2c8fedb-7158-412c-b34a-0ebeb1ac4e57/contents/9" TargetMode="External"/><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mymastery.arkcurriculumplus.org.uk/courses/65f10dfb-f045-4b74-aed0-11df776de0c8/units/75c2dbf6-c400-4a90-b1f6-4d0e3f708e2b/lessons/f2c8fedb-7158-412c-b34a-0ebeb1ac4e57/contents/9"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5.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hyperlink" Target="mailto:sciencemastery@arkonline.org?subject=Lesson%20Feedback" TargetMode="Externa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7.jpg"/><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7.jpg"/></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73222-5FF0-AC46-A846-AA5260F1C179}"/>
              </a:ext>
            </a:extLst>
          </p:cNvPr>
          <p:cNvSpPr>
            <a:spLocks noGrp="1"/>
          </p:cNvSpPr>
          <p:nvPr>
            <p:ph type="title"/>
          </p:nvPr>
        </p:nvSpPr>
        <p:spPr/>
        <p:txBody>
          <a:bodyPr/>
          <a:lstStyle/>
          <a:p>
            <a:r>
              <a:rPr lang="en-GB" dirty="0">
                <a:latin typeface="Century Gothic" panose="020B0502020202020204" pitchFamily="34" charset="0"/>
              </a:rPr>
              <a:t>Measuring Mass</a:t>
            </a:r>
          </a:p>
        </p:txBody>
      </p:sp>
      <p:sp>
        <p:nvSpPr>
          <p:cNvPr id="3" name="TextBox 2">
            <a:extLst>
              <a:ext uri="{FF2B5EF4-FFF2-40B4-BE49-F238E27FC236}">
                <a16:creationId xmlns:a16="http://schemas.microsoft.com/office/drawing/2014/main" id="{2973DC30-C6CC-0C47-89BB-C0E8526D8698}"/>
              </a:ext>
            </a:extLst>
          </p:cNvPr>
          <p:cNvSpPr txBox="1"/>
          <p:nvPr/>
        </p:nvSpPr>
        <p:spPr>
          <a:xfrm>
            <a:off x="411819" y="919988"/>
            <a:ext cx="7512981" cy="830997"/>
          </a:xfrm>
          <a:prstGeom prst="rect">
            <a:avLst/>
          </a:prstGeom>
          <a:noFill/>
        </p:spPr>
        <p:txBody>
          <a:bodyPr wrap="square" rtlCol="0">
            <a:spAutoFit/>
          </a:bodyPr>
          <a:lstStyle/>
          <a:p>
            <a:r>
              <a:rPr lang="en-GB" sz="2400" dirty="0">
                <a:latin typeface="Century Gothic" panose="020B0502020202020204" pitchFamily="34" charset="0"/>
              </a:rPr>
              <a:t>To measure the mass of an object we use a </a:t>
            </a:r>
            <a:r>
              <a:rPr lang="en-GB" sz="2400" b="1" dirty="0">
                <a:latin typeface="Century Gothic" panose="020B0502020202020204" pitchFamily="34" charset="0"/>
              </a:rPr>
              <a:t>balance</a:t>
            </a:r>
            <a:r>
              <a:rPr lang="en-GB" sz="2400" dirty="0">
                <a:latin typeface="Century Gothic" panose="020B0502020202020204" pitchFamily="34" charset="0"/>
              </a:rPr>
              <a:t>.</a:t>
            </a:r>
          </a:p>
        </p:txBody>
      </p:sp>
      <p:sp>
        <p:nvSpPr>
          <p:cNvPr id="61" name="TextBox 60">
            <a:extLst>
              <a:ext uri="{FF2B5EF4-FFF2-40B4-BE49-F238E27FC236}">
                <a16:creationId xmlns:a16="http://schemas.microsoft.com/office/drawing/2014/main" id="{877418E0-1338-F344-BF2E-1B355BBC16A3}"/>
              </a:ext>
            </a:extLst>
          </p:cNvPr>
          <p:cNvSpPr txBox="1"/>
          <p:nvPr/>
        </p:nvSpPr>
        <p:spPr>
          <a:xfrm>
            <a:off x="411819" y="1939252"/>
            <a:ext cx="10128000" cy="5262979"/>
          </a:xfrm>
          <a:prstGeom prst="rect">
            <a:avLst/>
          </a:prstGeom>
          <a:noFill/>
        </p:spPr>
        <p:txBody>
          <a:bodyPr wrap="square" rtlCol="0">
            <a:spAutoFit/>
          </a:bodyPr>
          <a:lstStyle/>
          <a:p>
            <a:r>
              <a:rPr lang="en-GB" sz="2400" b="1" dirty="0">
                <a:latin typeface="Century Gothic" panose="020B0502020202020204" pitchFamily="34" charset="0"/>
              </a:rPr>
              <a:t>Method for measuring mass</a:t>
            </a:r>
            <a:r>
              <a:rPr lang="en-GB" sz="2400" dirty="0">
                <a:latin typeface="Century Gothic" panose="020B0502020202020204" pitchFamily="34" charset="0"/>
              </a:rPr>
              <a:t>:</a:t>
            </a:r>
          </a:p>
          <a:p>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Make sure the balance is wiped clean.</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Check that the balance is on a level surface.</a:t>
            </a:r>
          </a:p>
          <a:p>
            <a:pPr marL="457200" indent="-457200">
              <a:buFont typeface="+mj-lt"/>
              <a:buAutoNum type="arabicPeriod"/>
            </a:pPr>
            <a:r>
              <a:rPr lang="en-GB" sz="2400" dirty="0">
                <a:latin typeface="Century Gothic" panose="020B0502020202020204" pitchFamily="34" charset="0"/>
              </a:rPr>
              <a:t>Turn on the balance.</a:t>
            </a:r>
          </a:p>
          <a:p>
            <a:pPr marL="457200" indent="-457200">
              <a:buFont typeface="+mj-lt"/>
              <a:buAutoNum type="arabicPeriod"/>
            </a:pPr>
            <a:r>
              <a:rPr lang="en-GB" sz="2400" dirty="0">
                <a:latin typeface="Century Gothic" panose="020B0502020202020204" pitchFamily="34" charset="0"/>
              </a:rPr>
              <a:t>Ensure that the unit on the display is grams (g).</a:t>
            </a:r>
          </a:p>
          <a:p>
            <a:pPr marL="457200" indent="-457200">
              <a:buFont typeface="+mj-lt"/>
              <a:buAutoNum type="arabicPeriod"/>
            </a:pPr>
            <a:r>
              <a:rPr lang="en-GB" sz="2400" dirty="0">
                <a:latin typeface="Century Gothic" panose="020B0502020202020204" pitchFamily="34" charset="0"/>
              </a:rPr>
              <a:t>Tare the balance by pressing the ‘zero’ or ‘tare’ button.</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Place the item you want to measure onto the balance and note the reading on the screen.</a:t>
            </a:r>
          </a:p>
          <a:p>
            <a:endParaRPr lang="en-GB" sz="2400" dirty="0">
              <a:latin typeface="Century Gothic" panose="020B0502020202020204" pitchFamily="34" charset="0"/>
            </a:endParaRPr>
          </a:p>
          <a:p>
            <a:endParaRPr lang="en-GB" sz="2400" dirty="0">
              <a:latin typeface="Century Gothic" panose="020B0502020202020204" pitchFamily="34" charset="0"/>
            </a:endParaRPr>
          </a:p>
        </p:txBody>
      </p:sp>
      <p:sp>
        <p:nvSpPr>
          <p:cNvPr id="62" name="TextBox 61">
            <a:extLst>
              <a:ext uri="{FF2B5EF4-FFF2-40B4-BE49-F238E27FC236}">
                <a16:creationId xmlns:a16="http://schemas.microsoft.com/office/drawing/2014/main" id="{190E9CF2-8E0C-2647-B91B-84217D5B396C}"/>
              </a:ext>
            </a:extLst>
          </p:cNvPr>
          <p:cNvSpPr txBox="1"/>
          <p:nvPr/>
        </p:nvSpPr>
        <p:spPr>
          <a:xfrm>
            <a:off x="6661149" y="2667671"/>
            <a:ext cx="997389" cy="461665"/>
          </a:xfrm>
          <a:prstGeom prst="rect">
            <a:avLst/>
          </a:prstGeom>
          <a:noFill/>
        </p:spPr>
        <p:txBody>
          <a:bodyPr wrap="none" rtlCol="0">
            <a:spAutoFit/>
          </a:bodyPr>
          <a:lstStyle/>
          <a:p>
            <a:r>
              <a:rPr lang="en-GB" sz="2400" b="1" dirty="0">
                <a:latin typeface="Century Gothic" panose="020B0502020202020204" pitchFamily="34" charset="0"/>
              </a:rPr>
              <a:t>Why?</a:t>
            </a:r>
          </a:p>
        </p:txBody>
      </p:sp>
      <p:sp>
        <p:nvSpPr>
          <p:cNvPr id="63" name="TextBox 62">
            <a:extLst>
              <a:ext uri="{FF2B5EF4-FFF2-40B4-BE49-F238E27FC236}">
                <a16:creationId xmlns:a16="http://schemas.microsoft.com/office/drawing/2014/main" id="{2B3CD9F2-8D1A-2344-975D-FC3BF3AC7EC6}"/>
              </a:ext>
            </a:extLst>
          </p:cNvPr>
          <p:cNvSpPr txBox="1"/>
          <p:nvPr/>
        </p:nvSpPr>
        <p:spPr>
          <a:xfrm>
            <a:off x="862199" y="3006162"/>
            <a:ext cx="9840138" cy="830997"/>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This ensures there isn’t any substance on the balance that would add to your measured mass.</a:t>
            </a:r>
          </a:p>
        </p:txBody>
      </p:sp>
      <p:sp>
        <p:nvSpPr>
          <p:cNvPr id="66" name="TextBox 65">
            <a:extLst>
              <a:ext uri="{FF2B5EF4-FFF2-40B4-BE49-F238E27FC236}">
                <a16:creationId xmlns:a16="http://schemas.microsoft.com/office/drawing/2014/main" id="{1621C32B-17AC-7241-87A6-241EFF68EE6B}"/>
              </a:ext>
            </a:extLst>
          </p:cNvPr>
          <p:cNvSpPr txBox="1"/>
          <p:nvPr/>
        </p:nvSpPr>
        <p:spPr>
          <a:xfrm>
            <a:off x="9124995" y="4844130"/>
            <a:ext cx="997389" cy="461665"/>
          </a:xfrm>
          <a:prstGeom prst="rect">
            <a:avLst/>
          </a:prstGeom>
          <a:noFill/>
        </p:spPr>
        <p:txBody>
          <a:bodyPr wrap="none" rtlCol="0">
            <a:spAutoFit/>
          </a:bodyPr>
          <a:lstStyle/>
          <a:p>
            <a:r>
              <a:rPr lang="en-GB" sz="2400" b="1" dirty="0">
                <a:latin typeface="Century Gothic" panose="020B0502020202020204" pitchFamily="34" charset="0"/>
              </a:rPr>
              <a:t>Why?</a:t>
            </a:r>
          </a:p>
        </p:txBody>
      </p:sp>
      <p:sp>
        <p:nvSpPr>
          <p:cNvPr id="67" name="TextBox 66">
            <a:extLst>
              <a:ext uri="{FF2B5EF4-FFF2-40B4-BE49-F238E27FC236}">
                <a16:creationId xmlns:a16="http://schemas.microsoft.com/office/drawing/2014/main" id="{0A5E35CE-389D-9140-A411-34A9B9C5067B}"/>
              </a:ext>
            </a:extLst>
          </p:cNvPr>
          <p:cNvSpPr txBox="1"/>
          <p:nvPr/>
        </p:nvSpPr>
        <p:spPr>
          <a:xfrm>
            <a:off x="896065" y="5204197"/>
            <a:ext cx="984013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This ensures the starting mass is 0.</a:t>
            </a:r>
          </a:p>
        </p:txBody>
      </p:sp>
      <p:sp>
        <p:nvSpPr>
          <p:cNvPr id="68" name="Oval 67">
            <a:extLst>
              <a:ext uri="{FF2B5EF4-FFF2-40B4-BE49-F238E27FC236}">
                <a16:creationId xmlns:a16="http://schemas.microsoft.com/office/drawing/2014/main" id="{EDA072F4-BF3D-5746-B51A-6A5DB482594F}"/>
              </a:ext>
            </a:extLst>
          </p:cNvPr>
          <p:cNvSpPr/>
          <p:nvPr/>
        </p:nvSpPr>
        <p:spPr>
          <a:xfrm>
            <a:off x="7620000" y="-43027"/>
            <a:ext cx="3894381" cy="3108955"/>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Century Gothic" panose="020B0502020202020204" pitchFamily="34" charset="0"/>
              </a:rPr>
              <a:t>Tip: </a:t>
            </a:r>
            <a:r>
              <a:rPr lang="en-GB" sz="2000" dirty="0">
                <a:solidFill>
                  <a:schemeClr val="tx1"/>
                </a:solidFill>
                <a:latin typeface="Century Gothic" panose="020B0502020202020204" pitchFamily="34" charset="0"/>
              </a:rPr>
              <a:t>To measure the mass of a substance </a:t>
            </a:r>
            <a:r>
              <a:rPr lang="en-GB" sz="2000" b="1" dirty="0">
                <a:solidFill>
                  <a:schemeClr val="tx1"/>
                </a:solidFill>
                <a:latin typeface="Century Gothic" panose="020B0502020202020204" pitchFamily="34" charset="0"/>
              </a:rPr>
              <a:t>in a container</a:t>
            </a:r>
            <a:r>
              <a:rPr lang="en-GB" sz="2000" dirty="0">
                <a:solidFill>
                  <a:schemeClr val="tx1"/>
                </a:solidFill>
                <a:latin typeface="Century Gothic" panose="020B0502020202020204" pitchFamily="34" charset="0"/>
              </a:rPr>
              <a:t>, place the </a:t>
            </a:r>
            <a:r>
              <a:rPr lang="en-GB" sz="2000" b="1" dirty="0">
                <a:solidFill>
                  <a:schemeClr val="tx1"/>
                </a:solidFill>
                <a:latin typeface="Century Gothic" panose="020B0502020202020204" pitchFamily="34" charset="0"/>
              </a:rPr>
              <a:t>empty</a:t>
            </a:r>
            <a:r>
              <a:rPr lang="en-GB" sz="2000" dirty="0">
                <a:solidFill>
                  <a:schemeClr val="tx1"/>
                </a:solidFill>
                <a:latin typeface="Century Gothic" panose="020B0502020202020204" pitchFamily="34" charset="0"/>
              </a:rPr>
              <a:t> container on the balance </a:t>
            </a:r>
            <a:r>
              <a:rPr lang="en-GB" sz="2000" b="1" dirty="0">
                <a:solidFill>
                  <a:schemeClr val="tx1"/>
                </a:solidFill>
                <a:latin typeface="Century Gothic" panose="020B0502020202020204" pitchFamily="34" charset="0"/>
              </a:rPr>
              <a:t>before</a:t>
            </a:r>
            <a:r>
              <a:rPr lang="en-GB" sz="2000" dirty="0">
                <a:solidFill>
                  <a:schemeClr val="tx1"/>
                </a:solidFill>
                <a:latin typeface="Century Gothic" panose="020B0502020202020204" pitchFamily="34" charset="0"/>
              </a:rPr>
              <a:t> you tare the balance.</a:t>
            </a:r>
          </a:p>
        </p:txBody>
      </p:sp>
    </p:spTree>
    <p:extLst>
      <p:ext uri="{BB962C8B-B14F-4D97-AF65-F5344CB8AC3E}">
        <p14:creationId xmlns:p14="http://schemas.microsoft.com/office/powerpoint/2010/main" val="562324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animEffect transition="in" filter="fade">
                                      <p:cBhvr>
                                        <p:cTn id="7" dur="500"/>
                                        <p:tgtEl>
                                          <p:spTgt spid="6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1">
                                            <p:txEl>
                                              <p:pRg st="2" end="2"/>
                                            </p:txEl>
                                          </p:spTgt>
                                        </p:tgtEl>
                                        <p:attrNameLst>
                                          <p:attrName>style.visibility</p:attrName>
                                        </p:attrNameLst>
                                      </p:cBhvr>
                                      <p:to>
                                        <p:strVal val="visible"/>
                                      </p:to>
                                    </p:set>
                                    <p:animEffect transition="in" filter="fade">
                                      <p:cBhvr>
                                        <p:cTn id="10" dur="500"/>
                                        <p:tgtEl>
                                          <p:spTgt spid="61">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fade">
                                      <p:cBhvr>
                                        <p:cTn id="15" dur="500"/>
                                        <p:tgtEl>
                                          <p:spTgt spid="6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1">
                                            <p:txEl>
                                              <p:pRg st="5" end="5"/>
                                            </p:txEl>
                                          </p:spTgt>
                                        </p:tgtEl>
                                        <p:attrNameLst>
                                          <p:attrName>style.visibility</p:attrName>
                                        </p:attrNameLst>
                                      </p:cBhvr>
                                      <p:to>
                                        <p:strVal val="visible"/>
                                      </p:to>
                                    </p:set>
                                    <p:animEffect transition="in" filter="fade">
                                      <p:cBhvr>
                                        <p:cTn id="25" dur="500"/>
                                        <p:tgtEl>
                                          <p:spTgt spid="61">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61">
                                            <p:txEl>
                                              <p:pRg st="6" end="6"/>
                                            </p:txEl>
                                          </p:spTgt>
                                        </p:tgtEl>
                                        <p:attrNameLst>
                                          <p:attrName>style.visibility</p:attrName>
                                        </p:attrNameLst>
                                      </p:cBhvr>
                                      <p:to>
                                        <p:strVal val="visible"/>
                                      </p:to>
                                    </p:set>
                                    <p:animEffect transition="in" filter="fade">
                                      <p:cBhvr>
                                        <p:cTn id="30" dur="500"/>
                                        <p:tgtEl>
                                          <p:spTgt spid="61">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1">
                                            <p:txEl>
                                              <p:pRg st="7" end="7"/>
                                            </p:txEl>
                                          </p:spTgt>
                                        </p:tgtEl>
                                        <p:attrNameLst>
                                          <p:attrName>style.visibility</p:attrName>
                                        </p:attrNameLst>
                                      </p:cBhvr>
                                      <p:to>
                                        <p:strVal val="visible"/>
                                      </p:to>
                                    </p:set>
                                    <p:animEffect transition="in" filter="fade">
                                      <p:cBhvr>
                                        <p:cTn id="35" dur="500"/>
                                        <p:tgtEl>
                                          <p:spTgt spid="61">
                                            <p:txEl>
                                              <p:pRg st="7" end="7"/>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1">
                                            <p:txEl>
                                              <p:pRg st="8" end="8"/>
                                            </p:txEl>
                                          </p:spTgt>
                                        </p:tgtEl>
                                        <p:attrNameLst>
                                          <p:attrName>style.visibility</p:attrName>
                                        </p:attrNameLst>
                                      </p:cBhvr>
                                      <p:to>
                                        <p:strVal val="visible"/>
                                      </p:to>
                                    </p:set>
                                    <p:animEffect transition="in" filter="fade">
                                      <p:cBhvr>
                                        <p:cTn id="40" dur="500"/>
                                        <p:tgtEl>
                                          <p:spTgt spid="61">
                                            <p:txEl>
                                              <p:pRg st="8" end="8"/>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66"/>
                                        </p:tgtEl>
                                        <p:attrNameLst>
                                          <p:attrName>style.visibility</p:attrName>
                                        </p:attrNameLst>
                                      </p:cBhvr>
                                      <p:to>
                                        <p:strVal val="visible"/>
                                      </p:to>
                                    </p:set>
                                    <p:animEffect transition="in" filter="fade">
                                      <p:cBhvr>
                                        <p:cTn id="45" dur="500"/>
                                        <p:tgtEl>
                                          <p:spTgt spid="6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7"/>
                                        </p:tgtEl>
                                        <p:attrNameLst>
                                          <p:attrName>style.visibility</p:attrName>
                                        </p:attrNameLst>
                                      </p:cBhvr>
                                      <p:to>
                                        <p:strVal val="visible"/>
                                      </p:to>
                                    </p:set>
                                    <p:animEffect transition="in" filter="fade">
                                      <p:cBhvr>
                                        <p:cTn id="50" dur="500"/>
                                        <p:tgtEl>
                                          <p:spTgt spid="6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61">
                                            <p:txEl>
                                              <p:pRg st="10" end="10"/>
                                            </p:txEl>
                                          </p:spTgt>
                                        </p:tgtEl>
                                        <p:attrNameLst>
                                          <p:attrName>style.visibility</p:attrName>
                                        </p:attrNameLst>
                                      </p:cBhvr>
                                      <p:to>
                                        <p:strVal val="visible"/>
                                      </p:to>
                                    </p:set>
                                    <p:animEffect transition="in" filter="fade">
                                      <p:cBhvr>
                                        <p:cTn id="55" dur="500"/>
                                        <p:tgtEl>
                                          <p:spTgt spid="61">
                                            <p:txEl>
                                              <p:pRg st="10" end="1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68"/>
                                        </p:tgtEl>
                                        <p:attrNameLst>
                                          <p:attrName>style.visibility</p:attrName>
                                        </p:attrNameLst>
                                      </p:cBhvr>
                                      <p:to>
                                        <p:strVal val="visible"/>
                                      </p:to>
                                    </p:set>
                                    <p:animEffect transition="in" filter="fade">
                                      <p:cBhvr>
                                        <p:cTn id="60"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6" grpId="0"/>
      <p:bldP spid="67" grpId="0"/>
      <p:bldP spid="68"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EB09C-EAB3-8348-BBC0-EADE90899989}"/>
              </a:ext>
            </a:extLst>
          </p:cNvPr>
          <p:cNvSpPr>
            <a:spLocks noGrp="1"/>
          </p:cNvSpPr>
          <p:nvPr>
            <p:ph type="title"/>
          </p:nvPr>
        </p:nvSpPr>
        <p:spPr/>
        <p:txBody>
          <a:bodyPr/>
          <a:lstStyle/>
          <a:p>
            <a:r>
              <a:rPr lang="en-GB" dirty="0">
                <a:latin typeface="Century Gothic" panose="020B0502020202020204" pitchFamily="34" charset="0"/>
              </a:rPr>
              <a:t>Answer the following question</a:t>
            </a:r>
          </a:p>
        </p:txBody>
      </p:sp>
      <p:pic>
        <p:nvPicPr>
          <p:cNvPr id="4" name="Picture 3" descr="A picture containing text, device, scale&#10;&#10;Description automatically generated">
            <a:extLst>
              <a:ext uri="{FF2B5EF4-FFF2-40B4-BE49-F238E27FC236}">
                <a16:creationId xmlns:a16="http://schemas.microsoft.com/office/drawing/2014/main" id="{BB2A7DCB-C321-1E48-8042-824EE838AD75}"/>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210051" y="1991642"/>
            <a:ext cx="7178550" cy="4866358"/>
          </a:xfrm>
          <a:prstGeom prst="rect">
            <a:avLst/>
          </a:prstGeom>
        </p:spPr>
      </p:pic>
      <p:sp>
        <p:nvSpPr>
          <p:cNvPr id="5" name="TextBox 4">
            <a:extLst>
              <a:ext uri="{FF2B5EF4-FFF2-40B4-BE49-F238E27FC236}">
                <a16:creationId xmlns:a16="http://schemas.microsoft.com/office/drawing/2014/main" id="{90C67A68-0BCC-2F44-971D-1257F7B21792}"/>
              </a:ext>
            </a:extLst>
          </p:cNvPr>
          <p:cNvSpPr txBox="1"/>
          <p:nvPr/>
        </p:nvSpPr>
        <p:spPr>
          <a:xfrm>
            <a:off x="540000" y="1235075"/>
            <a:ext cx="10373353" cy="461665"/>
          </a:xfrm>
          <a:prstGeom prst="rect">
            <a:avLst/>
          </a:prstGeom>
          <a:noFill/>
        </p:spPr>
        <p:txBody>
          <a:bodyPr wrap="none" rtlCol="0">
            <a:spAutoFit/>
          </a:bodyPr>
          <a:lstStyle/>
          <a:p>
            <a:r>
              <a:rPr lang="en-GB" sz="2400" dirty="0">
                <a:latin typeface="Century Gothic" panose="020B0502020202020204" pitchFamily="34" charset="0"/>
              </a:rPr>
              <a:t>A student turned on her balance to measure the mass of something.</a:t>
            </a:r>
          </a:p>
        </p:txBody>
      </p:sp>
      <p:sp>
        <p:nvSpPr>
          <p:cNvPr id="6" name="TextBox 5">
            <a:extLst>
              <a:ext uri="{FF2B5EF4-FFF2-40B4-BE49-F238E27FC236}">
                <a16:creationId xmlns:a16="http://schemas.microsoft.com/office/drawing/2014/main" id="{5CE1ECA7-0F5E-A94A-AD77-F0D20254B2F6}"/>
              </a:ext>
            </a:extLst>
          </p:cNvPr>
          <p:cNvSpPr txBox="1"/>
          <p:nvPr/>
        </p:nvSpPr>
        <p:spPr>
          <a:xfrm>
            <a:off x="540000" y="2027150"/>
            <a:ext cx="4660650" cy="1938992"/>
          </a:xfrm>
          <a:prstGeom prst="rect">
            <a:avLst/>
          </a:prstGeom>
          <a:noFill/>
        </p:spPr>
        <p:txBody>
          <a:bodyPr wrap="square" rtlCol="0">
            <a:spAutoFit/>
          </a:bodyPr>
          <a:lstStyle/>
          <a:p>
            <a:r>
              <a:rPr lang="en-GB" sz="2400" dirty="0">
                <a:latin typeface="Century Gothic" panose="020B0502020202020204" pitchFamily="34" charset="0"/>
              </a:rPr>
              <a:t>When she looked at the screen, it read 2.48 g.</a:t>
            </a:r>
          </a:p>
          <a:p>
            <a:endParaRPr lang="en-GB" sz="2400" dirty="0">
              <a:latin typeface="Century Gothic" panose="020B0502020202020204" pitchFamily="34" charset="0"/>
            </a:endParaRPr>
          </a:p>
          <a:p>
            <a:r>
              <a:rPr lang="en-GB" sz="2400" b="1" dirty="0">
                <a:latin typeface="Century Gothic" panose="020B0502020202020204" pitchFamily="34" charset="0"/>
              </a:rPr>
              <a:t>What should the student do next?</a:t>
            </a:r>
          </a:p>
        </p:txBody>
      </p:sp>
      <p:sp>
        <p:nvSpPr>
          <p:cNvPr id="7" name="TextBox 6">
            <a:extLst>
              <a:ext uri="{FF2B5EF4-FFF2-40B4-BE49-F238E27FC236}">
                <a16:creationId xmlns:a16="http://schemas.microsoft.com/office/drawing/2014/main" id="{1B5E4066-9121-3E41-9262-1519BD5347BD}"/>
              </a:ext>
            </a:extLst>
          </p:cNvPr>
          <p:cNvSpPr txBox="1"/>
          <p:nvPr/>
        </p:nvSpPr>
        <p:spPr>
          <a:xfrm>
            <a:off x="540001" y="4240154"/>
            <a:ext cx="3174750" cy="1200329"/>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Press the ‘tare’ button to change the reading to 0 g.</a:t>
            </a:r>
          </a:p>
        </p:txBody>
      </p:sp>
    </p:spTree>
    <p:extLst>
      <p:ext uri="{BB962C8B-B14F-4D97-AF65-F5344CB8AC3E}">
        <p14:creationId xmlns:p14="http://schemas.microsoft.com/office/powerpoint/2010/main" val="120771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02084-D4A7-F949-939F-9B8259C307CF}"/>
              </a:ext>
            </a:extLst>
          </p:cNvPr>
          <p:cNvSpPr>
            <a:spLocks noGrp="1"/>
          </p:cNvSpPr>
          <p:nvPr>
            <p:ph type="title"/>
          </p:nvPr>
        </p:nvSpPr>
        <p:spPr>
          <a:xfrm>
            <a:off x="330137" y="0"/>
            <a:ext cx="10620000" cy="720000"/>
          </a:xfrm>
        </p:spPr>
        <p:txBody>
          <a:bodyPr/>
          <a:lstStyle/>
          <a:p>
            <a:r>
              <a:rPr lang="en-GB" dirty="0">
                <a:latin typeface="Century Gothic" panose="020B0502020202020204" pitchFamily="34" charset="0"/>
              </a:rPr>
              <a:t>Reading liquid volumes accurately</a:t>
            </a:r>
          </a:p>
        </p:txBody>
      </p:sp>
      <p:pic>
        <p:nvPicPr>
          <p:cNvPr id="4" name="Picture 3" descr="A close-up of a logo&#10;&#10;Description automatically generated with medium confidence">
            <a:extLst>
              <a:ext uri="{FF2B5EF4-FFF2-40B4-BE49-F238E27FC236}">
                <a16:creationId xmlns:a16="http://schemas.microsoft.com/office/drawing/2014/main" id="{7E3FAD64-47E9-B849-BAB0-01C993AAAB4B}"/>
              </a:ext>
            </a:extLst>
          </p:cNvPr>
          <p:cNvPicPr>
            <a:picLocks noChangeAspect="1"/>
          </p:cNvPicPr>
          <p:nvPr/>
        </p:nvPicPr>
        <p:blipFill rotWithShape="1">
          <a:blip r:embed="rId3">
            <a:extLst>
              <a:ext uri="{28A0092B-C50C-407E-A947-70E740481C1C}">
                <a14:useLocalDpi xmlns:a14="http://schemas.microsoft.com/office/drawing/2010/main" val="0"/>
              </a:ext>
            </a:extLst>
          </a:blip>
          <a:srcRect l="59016"/>
          <a:stretch/>
        </p:blipFill>
        <p:spPr>
          <a:xfrm>
            <a:off x="6096000" y="1047750"/>
            <a:ext cx="2381250" cy="5810250"/>
          </a:xfrm>
          <a:prstGeom prst="rect">
            <a:avLst/>
          </a:prstGeom>
        </p:spPr>
      </p:pic>
      <p:sp>
        <p:nvSpPr>
          <p:cNvPr id="5" name="TextBox 4">
            <a:extLst>
              <a:ext uri="{FF2B5EF4-FFF2-40B4-BE49-F238E27FC236}">
                <a16:creationId xmlns:a16="http://schemas.microsoft.com/office/drawing/2014/main" id="{EDF504DD-EF9E-EA41-821C-5E097BBF24D6}"/>
              </a:ext>
            </a:extLst>
          </p:cNvPr>
          <p:cNvSpPr txBox="1"/>
          <p:nvPr/>
        </p:nvSpPr>
        <p:spPr>
          <a:xfrm>
            <a:off x="9525000" y="2200887"/>
            <a:ext cx="1955800" cy="3046988"/>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The meniscus</a:t>
            </a:r>
          </a:p>
          <a:p>
            <a:r>
              <a:rPr lang="en-GB" sz="2400" i="1" dirty="0">
                <a:solidFill>
                  <a:schemeClr val="accent1"/>
                </a:solidFill>
                <a:latin typeface="Century Gothic" panose="020B0502020202020204" pitchFamily="34" charset="0"/>
              </a:rPr>
              <a:t>Liquids in long thin containers form a ‘U’ shaped meniscus.</a:t>
            </a:r>
          </a:p>
        </p:txBody>
      </p:sp>
      <p:cxnSp>
        <p:nvCxnSpPr>
          <p:cNvPr id="6" name="Straight Arrow Connector 5">
            <a:extLst>
              <a:ext uri="{FF2B5EF4-FFF2-40B4-BE49-F238E27FC236}">
                <a16:creationId xmlns:a16="http://schemas.microsoft.com/office/drawing/2014/main" id="{975DA7D1-19D4-C548-A5F5-F0D53032C9EF}"/>
              </a:ext>
            </a:extLst>
          </p:cNvPr>
          <p:cNvCxnSpPr>
            <a:cxnSpLocks/>
          </p:cNvCxnSpPr>
          <p:nvPr/>
        </p:nvCxnSpPr>
        <p:spPr>
          <a:xfrm flipH="1">
            <a:off x="8026400" y="2597871"/>
            <a:ext cx="1374620" cy="704129"/>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9EB3370-C559-634A-B981-A1353C725C6D}"/>
              </a:ext>
            </a:extLst>
          </p:cNvPr>
          <p:cNvSpPr txBox="1"/>
          <p:nvPr/>
        </p:nvSpPr>
        <p:spPr>
          <a:xfrm>
            <a:off x="227378" y="1876606"/>
            <a:ext cx="5622622" cy="1200329"/>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1. Read from eye level</a:t>
            </a:r>
          </a:p>
          <a:p>
            <a:r>
              <a:rPr lang="en-GB" sz="2400" i="1" dirty="0">
                <a:solidFill>
                  <a:schemeClr val="accent1"/>
                </a:solidFill>
                <a:latin typeface="Century Gothic" panose="020B0502020202020204" pitchFamily="34" charset="0"/>
              </a:rPr>
              <a:t>Bend down so your eyes are level with the water level</a:t>
            </a:r>
          </a:p>
        </p:txBody>
      </p:sp>
      <p:sp>
        <p:nvSpPr>
          <p:cNvPr id="10" name="TextBox 9">
            <a:extLst>
              <a:ext uri="{FF2B5EF4-FFF2-40B4-BE49-F238E27FC236}">
                <a16:creationId xmlns:a16="http://schemas.microsoft.com/office/drawing/2014/main" id="{A93C3E84-8691-8645-BD0C-E35C745F6055}"/>
              </a:ext>
            </a:extLst>
          </p:cNvPr>
          <p:cNvSpPr txBox="1"/>
          <p:nvPr/>
        </p:nvSpPr>
        <p:spPr>
          <a:xfrm>
            <a:off x="252778" y="4342082"/>
            <a:ext cx="5622622" cy="1938992"/>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2. Read the scale from the bottom of the meniscus</a:t>
            </a:r>
          </a:p>
          <a:p>
            <a:r>
              <a:rPr lang="en-GB" sz="2400" i="1" dirty="0">
                <a:solidFill>
                  <a:schemeClr val="accent1"/>
                </a:solidFill>
                <a:latin typeface="Century Gothic" panose="020B0502020202020204" pitchFamily="34" charset="0"/>
              </a:rPr>
              <a:t>Look at the line on the scale which is closest to the bottom of the ‘U’ shape.</a:t>
            </a:r>
          </a:p>
        </p:txBody>
      </p:sp>
      <p:pic>
        <p:nvPicPr>
          <p:cNvPr id="17" name="Picture 16">
            <a:extLst>
              <a:ext uri="{FF2B5EF4-FFF2-40B4-BE49-F238E27FC236}">
                <a16:creationId xmlns:a16="http://schemas.microsoft.com/office/drawing/2014/main" id="{6D858CAC-01FE-9F49-B176-C0D8FC6195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433" y="1235378"/>
            <a:ext cx="5622622" cy="5622622"/>
          </a:xfrm>
          <a:prstGeom prst="rect">
            <a:avLst/>
          </a:prstGeom>
        </p:spPr>
      </p:pic>
      <p:pic>
        <p:nvPicPr>
          <p:cNvPr id="18" name="Picture 17" descr="Shape&#10;&#10;Description automatically generated with low confidence">
            <a:extLst>
              <a:ext uri="{FF2B5EF4-FFF2-40B4-BE49-F238E27FC236}">
                <a16:creationId xmlns:a16="http://schemas.microsoft.com/office/drawing/2014/main" id="{1FBAFA0F-929B-144E-A04F-502D28C1EE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03778" y="1141564"/>
            <a:ext cx="5622622" cy="5622622"/>
          </a:xfrm>
          <a:prstGeom prst="rect">
            <a:avLst/>
          </a:prstGeom>
        </p:spPr>
      </p:pic>
    </p:spTree>
    <p:extLst>
      <p:ext uri="{BB962C8B-B14F-4D97-AF65-F5344CB8AC3E}">
        <p14:creationId xmlns:p14="http://schemas.microsoft.com/office/powerpoint/2010/main" val="94125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20DD3947-DBA9-9C4A-9C10-FC1019296062}"/>
              </a:ext>
            </a:extLst>
          </p:cNvPr>
          <p:cNvSpPr txBox="1"/>
          <p:nvPr/>
        </p:nvSpPr>
        <p:spPr>
          <a:xfrm>
            <a:off x="178050" y="825118"/>
            <a:ext cx="10794750" cy="830997"/>
          </a:xfrm>
          <a:prstGeom prst="rect">
            <a:avLst/>
          </a:prstGeom>
          <a:noFill/>
        </p:spPr>
        <p:txBody>
          <a:bodyPr wrap="square" rtlCol="0">
            <a:spAutoFit/>
          </a:bodyPr>
          <a:lstStyle/>
          <a:p>
            <a:r>
              <a:rPr lang="en-GB" sz="2400" dirty="0">
                <a:latin typeface="Century Gothic" panose="020B0502020202020204" pitchFamily="34" charset="0"/>
              </a:rPr>
              <a:t>If an object has an </a:t>
            </a:r>
            <a:r>
              <a:rPr lang="en-GB" sz="2400" b="1" dirty="0">
                <a:latin typeface="Century Gothic" panose="020B0502020202020204" pitchFamily="34" charset="0"/>
              </a:rPr>
              <a:t>irregular shape</a:t>
            </a:r>
            <a:r>
              <a:rPr lang="en-GB" sz="2400" dirty="0">
                <a:latin typeface="Century Gothic" panose="020B0502020202020204" pitchFamily="34" charset="0"/>
              </a:rPr>
              <a:t>, the volume can be measured using a </a:t>
            </a:r>
            <a:r>
              <a:rPr lang="en-GB" sz="2400" b="1" dirty="0">
                <a:latin typeface="Century Gothic" panose="020B0502020202020204" pitchFamily="34" charset="0"/>
              </a:rPr>
              <a:t>displacement can</a:t>
            </a:r>
            <a:r>
              <a:rPr lang="en-GB" sz="2400" dirty="0">
                <a:latin typeface="Century Gothic" panose="020B0502020202020204" pitchFamily="34" charset="0"/>
              </a:rPr>
              <a:t>, or </a:t>
            </a:r>
            <a:r>
              <a:rPr lang="en-GB" sz="2400" b="1" dirty="0">
                <a:latin typeface="Century Gothic" panose="020B0502020202020204" pitchFamily="34" charset="0"/>
              </a:rPr>
              <a:t>Eureka can</a:t>
            </a:r>
            <a:r>
              <a:rPr lang="en-GB" sz="2400" dirty="0">
                <a:latin typeface="Century Gothic" panose="020B0502020202020204" pitchFamily="34" charset="0"/>
              </a:rPr>
              <a:t>.</a:t>
            </a:r>
          </a:p>
        </p:txBody>
      </p:sp>
      <p:sp>
        <p:nvSpPr>
          <p:cNvPr id="18" name="Rectangle 1">
            <a:extLst>
              <a:ext uri="{FF2B5EF4-FFF2-40B4-BE49-F238E27FC236}">
                <a16:creationId xmlns:a16="http://schemas.microsoft.com/office/drawing/2014/main" id="{8A5DA23A-67D5-FD45-90D8-95BE1BD37ABA}"/>
              </a:ext>
            </a:extLst>
          </p:cNvPr>
          <p:cNvSpPr>
            <a:spLocks noChangeArrowheads="1"/>
          </p:cNvSpPr>
          <p:nvPr/>
        </p:nvSpPr>
        <p:spPr bwMode="auto">
          <a:xfrm>
            <a:off x="178050" y="1875689"/>
            <a:ext cx="652755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457200" marR="0" lvl="0" indent="-45720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0" i="0" u="none" strike="noStrike" cap="none" normalizeH="0" baseline="0" dirty="0">
                <a:ln>
                  <a:noFill/>
                </a:ln>
                <a:solidFill>
                  <a:srgbClr val="231F20"/>
                </a:solidFill>
                <a:effectLst/>
                <a:latin typeface="Century Gothic" panose="020B0502020202020204" pitchFamily="34" charset="0"/>
              </a:rPr>
              <a:t>Fill the displacement can (A) with water and wait until the water stops running out of the spout.</a:t>
            </a:r>
            <a:endParaRPr lang="en-US" altLang="en-US" sz="2400" dirty="0">
              <a:latin typeface="Century Gothic" panose="020B0502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0" i="0" u="none" strike="noStrike" cap="none" normalizeH="0" baseline="0" dirty="0">
                <a:ln>
                  <a:noFill/>
                </a:ln>
                <a:solidFill>
                  <a:schemeClr val="tx1"/>
                </a:solidFill>
                <a:effectLst/>
                <a:latin typeface="Century Gothic" panose="020B0502020202020204" pitchFamily="34" charset="0"/>
              </a:rPr>
              <a:t>Place a graduated cylinder (B) under the spout.</a:t>
            </a:r>
          </a:p>
          <a:p>
            <a:pPr marL="457200" marR="0" lvl="0" indent="-45720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0" i="0" u="none" strike="noStrike" cap="none" normalizeH="0" baseline="0" dirty="0">
                <a:ln>
                  <a:noFill/>
                </a:ln>
                <a:solidFill>
                  <a:srgbClr val="231F20"/>
                </a:solidFill>
                <a:effectLst/>
                <a:latin typeface="Century Gothic" panose="020B0502020202020204" pitchFamily="34" charset="0"/>
              </a:rPr>
              <a:t>Carefully lower the irregular object into the displacement can, collecting the displaced water in the </a:t>
            </a:r>
            <a:r>
              <a:rPr kumimoji="0" lang="en-US" altLang="en-US" sz="2400" i="0" u="none" strike="noStrike" cap="none" normalizeH="0" baseline="0" dirty="0">
                <a:ln>
                  <a:noFill/>
                </a:ln>
                <a:solidFill>
                  <a:srgbClr val="231F20"/>
                </a:solidFill>
                <a:effectLst/>
                <a:latin typeface="Century Gothic" panose="020B0502020202020204" pitchFamily="34" charset="0"/>
              </a:rPr>
              <a:t>graduated cylinder.</a:t>
            </a:r>
            <a:endParaRPr kumimoji="0" lang="en-US" altLang="en-US" sz="2400" i="0" u="none" strike="noStrike" cap="none" normalizeH="0" baseline="0" dirty="0">
              <a:ln>
                <a:noFill/>
              </a:ln>
              <a:solidFill>
                <a:schemeClr val="tx1"/>
              </a:solidFill>
              <a:effectLst/>
              <a:latin typeface="Century Gothic" panose="020B0502020202020204" pitchFamily="34" charset="0"/>
            </a:endParaRPr>
          </a:p>
        </p:txBody>
      </p:sp>
      <p:sp>
        <p:nvSpPr>
          <p:cNvPr id="20" name="Rectangle 19">
            <a:extLst>
              <a:ext uri="{FF2B5EF4-FFF2-40B4-BE49-F238E27FC236}">
                <a16:creationId xmlns:a16="http://schemas.microsoft.com/office/drawing/2014/main" id="{6FEE8304-4D8F-F84B-9432-F104B14D0D4E}"/>
              </a:ext>
            </a:extLst>
          </p:cNvPr>
          <p:cNvSpPr/>
          <p:nvPr/>
        </p:nvSpPr>
        <p:spPr>
          <a:xfrm>
            <a:off x="178050" y="5511584"/>
            <a:ext cx="11156701" cy="1200329"/>
          </a:xfrm>
          <a:prstGeom prst="rect">
            <a:avLst/>
          </a:prstGeom>
          <a:solidFill>
            <a:schemeClr val="accent1">
              <a:lumMod val="40000"/>
              <a:lumOff val="60000"/>
            </a:schemeClr>
          </a:solidFill>
        </p:spPr>
        <p:txBody>
          <a:bodyPr wrap="square">
            <a:spAutoFit/>
          </a:bodyPr>
          <a:lstStyle/>
          <a:p>
            <a:pPr lvl="0" eaLnBrk="0" fontAlgn="base" hangingPunct="0">
              <a:spcBef>
                <a:spcPct val="0"/>
              </a:spcBef>
              <a:spcAft>
                <a:spcPct val="0"/>
              </a:spcAft>
            </a:pPr>
            <a:r>
              <a:rPr lang="en-US" altLang="en-US" sz="2400" dirty="0">
                <a:solidFill>
                  <a:srgbClr val="231F20"/>
                </a:solidFill>
                <a:latin typeface="Century Gothic" panose="020B0502020202020204" pitchFamily="34" charset="0"/>
              </a:rPr>
              <a:t>The </a:t>
            </a:r>
            <a:r>
              <a:rPr lang="en-US" altLang="en-US" sz="2400" b="1" dirty="0">
                <a:solidFill>
                  <a:srgbClr val="231F20"/>
                </a:solidFill>
                <a:latin typeface="Century Gothic" panose="020B0502020202020204" pitchFamily="34" charset="0"/>
              </a:rPr>
              <a:t>displaced</a:t>
            </a:r>
            <a:r>
              <a:rPr lang="en-US" altLang="en-US" sz="2400" dirty="0">
                <a:solidFill>
                  <a:srgbClr val="231F20"/>
                </a:solidFill>
                <a:latin typeface="Century Gothic" panose="020B0502020202020204" pitchFamily="34" charset="0"/>
              </a:rPr>
              <a:t> water in the cylinder occupies the same amount of space as the irregular object. </a:t>
            </a:r>
            <a:r>
              <a:rPr lang="en-US" altLang="en-US" sz="2400" b="1" dirty="0">
                <a:solidFill>
                  <a:srgbClr val="231F20"/>
                </a:solidFill>
                <a:latin typeface="Century Gothic" panose="020B0502020202020204" pitchFamily="34" charset="0"/>
              </a:rPr>
              <a:t>The volume of water in the graduated cylinder is equal to the volume of the object!</a:t>
            </a:r>
            <a:endParaRPr lang="en-US" altLang="en-US" sz="2400" b="1" dirty="0">
              <a:latin typeface="Century Gothic" panose="020B0502020202020204" pitchFamily="34" charset="0"/>
            </a:endParaRPr>
          </a:p>
        </p:txBody>
      </p:sp>
      <p:sp>
        <p:nvSpPr>
          <p:cNvPr id="5" name="Title 1">
            <a:extLst>
              <a:ext uri="{FF2B5EF4-FFF2-40B4-BE49-F238E27FC236}">
                <a16:creationId xmlns:a16="http://schemas.microsoft.com/office/drawing/2014/main" id="{3A40E594-9D7C-3FBD-70B2-253167A10992}"/>
              </a:ext>
            </a:extLst>
          </p:cNvPr>
          <p:cNvSpPr txBox="1">
            <a:spLocks/>
          </p:cNvSpPr>
          <p:nvPr/>
        </p:nvSpPr>
        <p:spPr>
          <a:xfrm>
            <a:off x="257685" y="0"/>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GB" dirty="0">
                <a:latin typeface="Century Gothic" panose="020B0502020202020204" pitchFamily="34" charset="0"/>
              </a:rPr>
              <a:t>Using a displacement/eureka can</a:t>
            </a:r>
          </a:p>
        </p:txBody>
      </p:sp>
      <p:pic>
        <p:nvPicPr>
          <p:cNvPr id="6" name="Picture 5" descr="Diagram, timeline&#10;&#10;Description automatically generated">
            <a:extLst>
              <a:ext uri="{FF2B5EF4-FFF2-40B4-BE49-F238E27FC236}">
                <a16:creationId xmlns:a16="http://schemas.microsoft.com/office/drawing/2014/main" id="{F95CF204-B653-7444-3383-802A5D2B826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5702" t="77960" r="19697" b="626"/>
          <a:stretch/>
        </p:blipFill>
        <p:spPr>
          <a:xfrm>
            <a:off x="8304551" y="1443582"/>
            <a:ext cx="2938072" cy="3797319"/>
          </a:xfrm>
          <a:prstGeom prst="rect">
            <a:avLst/>
          </a:prstGeom>
        </p:spPr>
      </p:pic>
      <p:sp>
        <p:nvSpPr>
          <p:cNvPr id="7" name="TextBox 6">
            <a:extLst>
              <a:ext uri="{FF2B5EF4-FFF2-40B4-BE49-F238E27FC236}">
                <a16:creationId xmlns:a16="http://schemas.microsoft.com/office/drawing/2014/main" id="{371054CD-00DF-6028-87DA-D07D976AEE9D}"/>
              </a:ext>
            </a:extLst>
          </p:cNvPr>
          <p:cNvSpPr txBox="1"/>
          <p:nvPr/>
        </p:nvSpPr>
        <p:spPr>
          <a:xfrm>
            <a:off x="9623686" y="3222885"/>
            <a:ext cx="418704" cy="461665"/>
          </a:xfrm>
          <a:prstGeom prst="rect">
            <a:avLst/>
          </a:prstGeom>
          <a:noFill/>
        </p:spPr>
        <p:txBody>
          <a:bodyPr wrap="none" rtlCol="0">
            <a:spAutoFit/>
          </a:bodyPr>
          <a:lstStyle/>
          <a:p>
            <a:r>
              <a:rPr lang="en-GB" sz="2400" b="1" dirty="0">
                <a:latin typeface="Century Gothic" panose="020B0502020202020204" pitchFamily="34" charset="0"/>
              </a:rPr>
              <a:t>A</a:t>
            </a:r>
          </a:p>
        </p:txBody>
      </p:sp>
      <p:sp>
        <p:nvSpPr>
          <p:cNvPr id="8" name="TextBox 7">
            <a:extLst>
              <a:ext uri="{FF2B5EF4-FFF2-40B4-BE49-F238E27FC236}">
                <a16:creationId xmlns:a16="http://schemas.microsoft.com/office/drawing/2014/main" id="{7E7C9575-8412-A637-3AF9-4AB5E9130F29}"/>
              </a:ext>
            </a:extLst>
          </p:cNvPr>
          <p:cNvSpPr txBox="1"/>
          <p:nvPr/>
        </p:nvSpPr>
        <p:spPr>
          <a:xfrm>
            <a:off x="10465634" y="3989882"/>
            <a:ext cx="362600" cy="461665"/>
          </a:xfrm>
          <a:prstGeom prst="rect">
            <a:avLst/>
          </a:prstGeom>
          <a:noFill/>
        </p:spPr>
        <p:txBody>
          <a:bodyPr wrap="none" rtlCol="0">
            <a:spAutoFit/>
          </a:bodyPr>
          <a:lstStyle/>
          <a:p>
            <a:r>
              <a:rPr lang="en-GB" sz="2400" b="1" dirty="0">
                <a:latin typeface="Century Gothic" panose="020B0502020202020204" pitchFamily="34" charset="0"/>
              </a:rPr>
              <a:t>B</a:t>
            </a:r>
          </a:p>
        </p:txBody>
      </p:sp>
    </p:spTree>
    <p:extLst>
      <p:ext uri="{BB962C8B-B14F-4D97-AF65-F5344CB8AC3E}">
        <p14:creationId xmlns:p14="http://schemas.microsoft.com/office/powerpoint/2010/main" val="4261791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fade">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fade">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a:latin typeface="Century Gothic" panose="020B0502020202020204" pitchFamily="34" charset="0"/>
              </a:rPr>
              <a:t>Which statements do you agree with?</a:t>
            </a: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7713" y="3423971"/>
            <a:ext cx="5304058" cy="3765476"/>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433344" y="2980914"/>
            <a:ext cx="6037432" cy="4006976"/>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rotWithShape="1">
          <a:blip r:embed="rId5">
            <a:clrChange>
              <a:clrFrom>
                <a:srgbClr val="FFFFFF"/>
              </a:clrFrom>
              <a:clrTo>
                <a:srgbClr val="FFFFFF">
                  <a:alpha val="0"/>
                </a:srgbClr>
              </a:clrTo>
            </a:clrChange>
          </a:blip>
          <a:srcRect l="27780" r="25910"/>
          <a:stretch/>
        </p:blipFill>
        <p:spPr>
          <a:xfrm rot="5400000">
            <a:off x="7469914" y="-159681"/>
            <a:ext cx="3300854" cy="5060220"/>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252464" y="360000"/>
            <a:ext cx="5644236" cy="4006976"/>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1790827" y="1428147"/>
            <a:ext cx="4400110" cy="1384995"/>
          </a:xfrm>
          <a:prstGeom prst="rect">
            <a:avLst/>
          </a:prstGeom>
          <a:noFill/>
          <a:ln>
            <a:noFill/>
          </a:ln>
        </p:spPr>
        <p:txBody>
          <a:bodyPr wrap="square" rtlCol="0">
            <a:spAutoFit/>
          </a:bodyPr>
          <a:lstStyle/>
          <a:p>
            <a:pPr algn="ctr"/>
            <a:r>
              <a:rPr lang="en-US" sz="2800" dirty="0">
                <a:latin typeface="Century Gothic" panose="020B0502020202020204" pitchFamily="34" charset="0"/>
              </a:rPr>
              <a:t>The displacement method only works for irregularly shaped solids</a:t>
            </a:r>
          </a:p>
        </p:txBody>
      </p:sp>
      <p:sp>
        <p:nvSpPr>
          <p:cNvPr id="12" name="TextBox 11">
            <a:extLst>
              <a:ext uri="{FF2B5EF4-FFF2-40B4-BE49-F238E27FC236}">
                <a16:creationId xmlns:a16="http://schemas.microsoft.com/office/drawing/2014/main" id="{92723F2B-1D6F-794B-A7C9-40B038C80BC8}"/>
              </a:ext>
            </a:extLst>
          </p:cNvPr>
          <p:cNvSpPr txBox="1"/>
          <p:nvPr/>
        </p:nvSpPr>
        <p:spPr>
          <a:xfrm>
            <a:off x="1167014" y="4313786"/>
            <a:ext cx="3194613" cy="954107"/>
          </a:xfrm>
          <a:prstGeom prst="rect">
            <a:avLst/>
          </a:prstGeom>
          <a:noFill/>
          <a:ln>
            <a:noFill/>
          </a:ln>
        </p:spPr>
        <p:txBody>
          <a:bodyPr wrap="square" rtlCol="0">
            <a:spAutoFit/>
          </a:bodyPr>
          <a:lstStyle/>
          <a:p>
            <a:pPr algn="ctr"/>
            <a:r>
              <a:rPr lang="en-US" sz="2800" dirty="0">
                <a:latin typeface="Century Gothic" panose="020B0502020202020204" pitchFamily="34" charset="0"/>
              </a:rPr>
              <a:t>Mass is measured using a balance</a:t>
            </a:r>
          </a:p>
        </p:txBody>
      </p:sp>
      <p:sp>
        <p:nvSpPr>
          <p:cNvPr id="13" name="TextBox 12">
            <a:extLst>
              <a:ext uri="{FF2B5EF4-FFF2-40B4-BE49-F238E27FC236}">
                <a16:creationId xmlns:a16="http://schemas.microsoft.com/office/drawing/2014/main" id="{700C92A6-1F3E-F94C-BDB3-CBE7649ADBAB}"/>
              </a:ext>
            </a:extLst>
          </p:cNvPr>
          <p:cNvSpPr txBox="1"/>
          <p:nvPr/>
        </p:nvSpPr>
        <p:spPr>
          <a:xfrm>
            <a:off x="5618271" y="4424267"/>
            <a:ext cx="3022810" cy="954107"/>
          </a:xfrm>
          <a:prstGeom prst="rect">
            <a:avLst/>
          </a:prstGeom>
          <a:noFill/>
          <a:ln>
            <a:noFill/>
          </a:ln>
        </p:spPr>
        <p:txBody>
          <a:bodyPr wrap="square" rtlCol="0">
            <a:spAutoFit/>
          </a:bodyPr>
          <a:lstStyle/>
          <a:p>
            <a:pPr algn="ctr"/>
            <a:r>
              <a:rPr lang="en-US" sz="2800" dirty="0">
                <a:latin typeface="Century Gothic" panose="020B0502020202020204" pitchFamily="34" charset="0"/>
              </a:rPr>
              <a:t>Density = mass x volume</a:t>
            </a:r>
          </a:p>
        </p:txBody>
      </p:sp>
      <p:sp>
        <p:nvSpPr>
          <p:cNvPr id="14" name="TextBox 13">
            <a:extLst>
              <a:ext uri="{FF2B5EF4-FFF2-40B4-BE49-F238E27FC236}">
                <a16:creationId xmlns:a16="http://schemas.microsoft.com/office/drawing/2014/main" id="{FDB9E6EF-D5F8-CD4E-89D9-48518E23E7D1}"/>
              </a:ext>
            </a:extLst>
          </p:cNvPr>
          <p:cNvSpPr txBox="1"/>
          <p:nvPr/>
        </p:nvSpPr>
        <p:spPr>
          <a:xfrm>
            <a:off x="7191752" y="1215068"/>
            <a:ext cx="3834837" cy="1815882"/>
          </a:xfrm>
          <a:prstGeom prst="rect">
            <a:avLst/>
          </a:prstGeom>
          <a:noFill/>
          <a:ln>
            <a:noFill/>
          </a:ln>
        </p:spPr>
        <p:txBody>
          <a:bodyPr wrap="square" rtlCol="0">
            <a:spAutoFit/>
          </a:bodyPr>
          <a:lstStyle/>
          <a:p>
            <a:pPr algn="ctr"/>
            <a:r>
              <a:rPr lang="en-US" sz="2800" dirty="0">
                <a:latin typeface="Century Gothic" panose="020B0502020202020204" pitchFamily="34" charset="0"/>
              </a:rPr>
              <a:t>The displaced volume of water is equal to the volume of an object</a:t>
            </a:r>
          </a:p>
        </p:txBody>
      </p:sp>
    </p:spTree>
    <p:extLst>
      <p:ext uri="{BB962C8B-B14F-4D97-AF65-F5344CB8AC3E}">
        <p14:creationId xmlns:p14="http://schemas.microsoft.com/office/powerpoint/2010/main" val="1704903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3416320"/>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State the equation that links density, mass and volume.</a:t>
            </a:r>
          </a:p>
          <a:p>
            <a:pPr marL="457200" indent="-457200">
              <a:buAutoNum type="arabicPeriod"/>
            </a:pPr>
            <a:r>
              <a:rPr lang="en-GB" sz="2400" dirty="0">
                <a:latin typeface="Century Gothic" panose="020B0502020202020204" pitchFamily="34" charset="0"/>
              </a:rPr>
              <a:t>Name the piece of apparatus used to measure mass.</a:t>
            </a:r>
          </a:p>
          <a:p>
            <a:pPr marL="457200" indent="-457200">
              <a:buAutoNum type="arabicPeriod"/>
            </a:pPr>
            <a:r>
              <a:rPr lang="en-GB" sz="2400" dirty="0">
                <a:latin typeface="Century Gothic" panose="020B0502020202020204" pitchFamily="34" charset="0"/>
              </a:rPr>
              <a:t>Describe how to calculate the volume of a regularly shaped solid.</a:t>
            </a:r>
          </a:p>
          <a:p>
            <a:pPr marL="457200" indent="-457200">
              <a:buAutoNum type="arabicPeriod"/>
            </a:pPr>
            <a:r>
              <a:rPr lang="en-GB" sz="2400" dirty="0">
                <a:latin typeface="Century Gothic" panose="020B0502020202020204" pitchFamily="34" charset="0"/>
              </a:rPr>
              <a:t>Describe how a displacement/eureka can is used to measure the volume of an irregularly shaped solid.</a:t>
            </a:r>
          </a:p>
          <a:p>
            <a:pPr marL="457200" indent="-457200">
              <a:buAutoNum type="arabicPeriod"/>
            </a:pPr>
            <a:r>
              <a:rPr lang="en-GB" sz="2400" dirty="0">
                <a:latin typeface="Century Gothic" panose="020B0502020202020204" pitchFamily="34" charset="0"/>
              </a:rPr>
              <a:t>List any units that could be used to measure mass.</a:t>
            </a:r>
          </a:p>
          <a:p>
            <a:pPr marL="457200" indent="-457200">
              <a:buAutoNum type="arabicPeriod"/>
            </a:pPr>
            <a:r>
              <a:rPr lang="en-GB" sz="2400" dirty="0">
                <a:latin typeface="Century Gothic" panose="020B0502020202020204" pitchFamily="34" charset="0"/>
              </a:rPr>
              <a:t>List any units that could be used to measure volume.</a:t>
            </a:r>
          </a:p>
          <a:p>
            <a:pPr marL="457200" indent="-457200">
              <a:buFontTx/>
              <a:buAutoNum type="arabicPeriod"/>
            </a:pPr>
            <a:r>
              <a:rPr lang="en-GB" sz="2400" dirty="0">
                <a:latin typeface="Century Gothic" panose="020B0502020202020204" pitchFamily="34" charset="0"/>
              </a:rPr>
              <a:t>Describe how to read the measurement of a liquid. </a:t>
            </a:r>
          </a:p>
          <a:p>
            <a:pPr marL="457200" indent="-457200">
              <a:buAutoNum type="arabicPeriod"/>
            </a:pPr>
            <a:endParaRPr lang="en-GB" sz="2400" dirty="0">
              <a:latin typeface="Century Gothic" panose="020B0502020202020204" pitchFamily="34" charset="0"/>
            </a:endParaRPr>
          </a:p>
        </p:txBody>
      </p:sp>
    </p:spTree>
    <p:extLst>
      <p:ext uri="{BB962C8B-B14F-4D97-AF65-F5344CB8AC3E}">
        <p14:creationId xmlns:p14="http://schemas.microsoft.com/office/powerpoint/2010/main" val="353383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3538597"/>
              </a:xfrm>
              <a:prstGeom prst="rect">
                <a:avLst/>
              </a:prstGeom>
              <a:noFill/>
            </p:spPr>
            <p:txBody>
              <a:bodyPr wrap="square">
                <a:spAutoFit/>
              </a:bodyPr>
              <a:lstStyle/>
              <a:p>
                <a:pPr marL="457200" indent="-457200">
                  <a:buAutoNum type="arabicPeriod"/>
                </a:pPr>
                <a14:m>
                  <m:oMath xmlns:m="http://schemas.openxmlformats.org/officeDocument/2006/math">
                    <m:r>
                      <a:rPr lang="en-GB" sz="2400" b="1" i="0" smtClean="0">
                        <a:solidFill>
                          <a:schemeClr val="accent2">
                            <a:lumMod val="60000"/>
                            <a:lumOff val="40000"/>
                          </a:schemeClr>
                        </a:solidFill>
                        <a:latin typeface="Cambria Math" panose="02040503050406030204" pitchFamily="18" charset="0"/>
                        <a:ea typeface="Cambria Math" panose="02040503050406030204" pitchFamily="18" charset="0"/>
                      </a:rPr>
                      <m:t>𝛒</m:t>
                    </m:r>
                    <m:r>
                      <a:rPr lang="en-GB" sz="2400" b="1" i="0">
                        <a:solidFill>
                          <a:schemeClr val="accent2">
                            <a:lumMod val="60000"/>
                            <a:lumOff val="40000"/>
                          </a:schemeClr>
                        </a:solidFill>
                        <a:latin typeface="Cambria Math" panose="02040503050406030204" pitchFamily="18" charset="0"/>
                        <a:ea typeface="Cambria Math" panose="02040503050406030204" pitchFamily="18" charset="0"/>
                      </a:rPr>
                      <m:t>= </m:t>
                    </m:r>
                    <m:f>
                      <m:fPr>
                        <m:ctrlPr>
                          <a:rPr lang="en-GB" sz="2400" b="1" i="1">
                            <a:solidFill>
                              <a:schemeClr val="accent2">
                                <a:lumMod val="60000"/>
                                <a:lumOff val="40000"/>
                              </a:schemeClr>
                            </a:solidFill>
                            <a:latin typeface="Cambria Math" panose="02040503050406030204" pitchFamily="18" charset="0"/>
                            <a:ea typeface="Cambria Math" panose="02040503050406030204" pitchFamily="18" charset="0"/>
                          </a:rPr>
                        </m:ctrlPr>
                      </m:fPr>
                      <m:num>
                        <m:r>
                          <a:rPr lang="en-GB" sz="2400" b="1" i="0">
                            <a:solidFill>
                              <a:schemeClr val="accent2">
                                <a:lumMod val="60000"/>
                                <a:lumOff val="40000"/>
                              </a:schemeClr>
                            </a:solidFill>
                            <a:latin typeface="Cambria Math" panose="02040503050406030204" pitchFamily="18" charset="0"/>
                            <a:ea typeface="Cambria Math" panose="02040503050406030204" pitchFamily="18" charset="0"/>
                          </a:rPr>
                          <m:t>𝐦</m:t>
                        </m:r>
                      </m:num>
                      <m:den>
                        <m:r>
                          <a:rPr lang="en-GB" sz="2400" b="1" i="0">
                            <a:solidFill>
                              <a:schemeClr val="accent2">
                                <a:lumMod val="60000"/>
                                <a:lumOff val="40000"/>
                              </a:schemeClr>
                            </a:solidFill>
                            <a:latin typeface="Cambria Math" panose="02040503050406030204" pitchFamily="18" charset="0"/>
                            <a:ea typeface="Cambria Math" panose="02040503050406030204" pitchFamily="18" charset="0"/>
                          </a:rPr>
                          <m:t>𝐕</m:t>
                        </m:r>
                      </m:den>
                    </m:f>
                  </m:oMath>
                </a14:m>
                <a:endParaRPr lang="en-GB" sz="2400" b="1" dirty="0">
                  <a:solidFill>
                    <a:schemeClr val="accent2">
                      <a:lumMod val="60000"/>
                      <a:lumOff val="40000"/>
                    </a:schemeClr>
                  </a:solidFill>
                  <a:latin typeface="Century Gothic" panose="020B0502020202020204" pitchFamily="34" charset="0"/>
                </a:endParaRP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balance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using the formula V = </a:t>
                </a:r>
                <a:r>
                  <a:rPr lang="en-GB" sz="2400" b="1" dirty="0" err="1">
                    <a:solidFill>
                      <a:schemeClr val="accent2">
                        <a:lumMod val="60000"/>
                        <a:lumOff val="40000"/>
                      </a:schemeClr>
                    </a:solidFill>
                    <a:latin typeface="Century Gothic" panose="020B0502020202020204" pitchFamily="34" charset="0"/>
                  </a:rPr>
                  <a:t>lbh</a:t>
                </a:r>
                <a:endParaRPr lang="en-GB" sz="2400" b="1" dirty="0">
                  <a:solidFill>
                    <a:schemeClr val="accent2">
                      <a:lumMod val="60000"/>
                      <a:lumOff val="40000"/>
                    </a:schemeClr>
                  </a:solidFill>
                  <a:latin typeface="Century Gothic" panose="020B0502020202020204" pitchFamily="34" charset="0"/>
                </a:endParaRP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The displacement can is filled with water, before the object is added. The volume of water displaced from the eureka can is equal to the volume of the object.</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kg, g</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L, mL</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Measure at eye level, reading from the bottom of the meniscus</a:t>
                </a:r>
              </a:p>
            </p:txBody>
          </p:sp>
        </mc:Choice>
        <mc:Fallback>
          <p:sp>
            <p:nvSpPr>
              <p:cNvPr id="6" name="TextBox 5">
                <a:extLst>
                  <a:ext uri="{FF2B5EF4-FFF2-40B4-BE49-F238E27FC236}">
                    <a16:creationId xmlns:a16="http://schemas.microsoft.com/office/drawing/2014/main" id="{03D33695-F3E3-458D-8D7E-F377F44F408A}"/>
                  </a:ext>
                </a:extLst>
              </p:cNvPr>
              <p:cNvSpPr txBox="1">
                <a:spLocks noRot="1" noChangeAspect="1" noMove="1" noResize="1" noEditPoints="1" noAdjustHandles="1" noChangeArrowheads="1" noChangeShapeType="1" noTextEdit="1"/>
              </p:cNvSpPr>
              <p:nvPr/>
            </p:nvSpPr>
            <p:spPr>
              <a:xfrm>
                <a:off x="271058" y="917644"/>
                <a:ext cx="11311342" cy="3538597"/>
              </a:xfrm>
              <a:prstGeom prst="rect">
                <a:avLst/>
              </a:prstGeom>
              <a:blipFill>
                <a:blip r:embed="rId3"/>
                <a:stretch>
                  <a:fillRect l="-897" b="-3226"/>
                </a:stretch>
              </a:blipFill>
            </p:spPr>
            <p:txBody>
              <a:bodyPr/>
              <a:lstStyle/>
              <a:p>
                <a:r>
                  <a:rPr lang="en-GB">
                    <a:noFill/>
                  </a:rPr>
                  <a:t> </a:t>
                </a:r>
              </a:p>
            </p:txBody>
          </p:sp>
        </mc:Fallback>
      </mc:AlternateContent>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F9A3-E850-2C01-5A53-E57A14F041F9}"/>
              </a:ext>
            </a:extLst>
          </p:cNvPr>
          <p:cNvSpPr>
            <a:spLocks noGrp="1"/>
          </p:cNvSpPr>
          <p:nvPr>
            <p:ph type="title"/>
          </p:nvPr>
        </p:nvSpPr>
        <p:spPr/>
        <p:txBody>
          <a:bodyPr/>
          <a:lstStyle/>
          <a:p>
            <a:r>
              <a:rPr lang="en-GB" dirty="0">
                <a:latin typeface="Century Gothic" panose="020B0502020202020204" pitchFamily="34" charset="0"/>
              </a:rPr>
              <a:t>Risk Assessment</a:t>
            </a:r>
          </a:p>
        </p:txBody>
      </p:sp>
      <p:pic>
        <p:nvPicPr>
          <p:cNvPr id="4" name="Picture 3" descr="A close-up of a hazard warning sign&#10;&#10;Description automatically generated">
            <a:extLst>
              <a:ext uri="{FF2B5EF4-FFF2-40B4-BE49-F238E27FC236}">
                <a16:creationId xmlns:a16="http://schemas.microsoft.com/office/drawing/2014/main" id="{4FE1AD93-F41B-A3FE-9847-6B57A850C759}"/>
              </a:ext>
            </a:extLst>
          </p:cNvPr>
          <p:cNvPicPr>
            <a:picLocks noChangeAspect="1"/>
          </p:cNvPicPr>
          <p:nvPr/>
        </p:nvPicPr>
        <p:blipFill>
          <a:blip r:embed="rId2"/>
          <a:stretch>
            <a:fillRect/>
          </a:stretch>
        </p:blipFill>
        <p:spPr>
          <a:xfrm>
            <a:off x="3205565" y="901876"/>
            <a:ext cx="8183923" cy="5776887"/>
          </a:xfrm>
          <a:prstGeom prst="rect">
            <a:avLst/>
          </a:prstGeom>
          <a:ln>
            <a:solidFill>
              <a:schemeClr val="tx1"/>
            </a:solidFill>
          </a:ln>
        </p:spPr>
      </p:pic>
      <p:sp>
        <p:nvSpPr>
          <p:cNvPr id="6" name="TextBox 5">
            <a:extLst>
              <a:ext uri="{FF2B5EF4-FFF2-40B4-BE49-F238E27FC236}">
                <a16:creationId xmlns:a16="http://schemas.microsoft.com/office/drawing/2014/main" id="{E809547E-6DAF-EFB4-CC21-E0B611F8FBA2}"/>
              </a:ext>
            </a:extLst>
          </p:cNvPr>
          <p:cNvSpPr txBox="1"/>
          <p:nvPr/>
        </p:nvSpPr>
        <p:spPr>
          <a:xfrm>
            <a:off x="451412" y="886785"/>
            <a:ext cx="2488558" cy="2585323"/>
          </a:xfrm>
          <a:prstGeom prst="rect">
            <a:avLst/>
          </a:prstGeom>
          <a:noFill/>
        </p:spPr>
        <p:txBody>
          <a:bodyPr wrap="square">
            <a:spAutoFit/>
          </a:bodyPr>
          <a:lstStyle/>
          <a:p>
            <a:pPr marL="342900" indent="-342900">
              <a:buFont typeface="Arial" panose="020B0604020202020204" pitchFamily="34" charset="0"/>
              <a:buChar char="•"/>
            </a:pPr>
            <a:r>
              <a:rPr lang="en-GB" sz="1800" b="1" i="0" dirty="0">
                <a:solidFill>
                  <a:srgbClr val="000000"/>
                </a:solidFill>
                <a:effectLst/>
                <a:latin typeface="Century Gothic" panose="020B0502020202020204" pitchFamily="34" charset="0"/>
              </a:rPr>
              <a:t>A risk assessment </a:t>
            </a:r>
            <a:r>
              <a:rPr lang="en-GB" sz="1800" b="0" i="0" dirty="0">
                <a:solidFill>
                  <a:srgbClr val="000000"/>
                </a:solidFill>
                <a:effectLst/>
                <a:latin typeface="Century Gothic" panose="020B0502020202020204" pitchFamily="34" charset="0"/>
              </a:rPr>
              <a:t>must be completed for this practical</a:t>
            </a:r>
          </a:p>
          <a:p>
            <a:pPr marL="342900" indent="-342900">
              <a:buFont typeface="Arial" panose="020B0604020202020204" pitchFamily="34" charset="0"/>
              <a:buChar char="•"/>
            </a:pPr>
            <a:endParaRPr lang="en-GB" dirty="0">
              <a:solidFill>
                <a:srgbClr val="000000"/>
              </a:solidFill>
              <a:latin typeface="Century Gothic" panose="020B0502020202020204" pitchFamily="34" charset="0"/>
            </a:endParaRPr>
          </a:p>
          <a:p>
            <a:pPr marL="342900" indent="-342900">
              <a:buFont typeface="Arial" panose="020B0604020202020204" pitchFamily="34" charset="0"/>
              <a:buChar char="•"/>
            </a:pPr>
            <a:endParaRPr lang="en-GB" sz="1800" b="0" i="0" dirty="0">
              <a:solidFill>
                <a:srgbClr val="000000"/>
              </a:solidFill>
              <a:effectLst/>
              <a:latin typeface="Century Gothic" panose="020B0502020202020204" pitchFamily="34" charset="0"/>
            </a:endParaRPr>
          </a:p>
          <a:p>
            <a:pPr marL="342900" indent="-342900">
              <a:buFont typeface="Arial" panose="020B0604020202020204" pitchFamily="34" charset="0"/>
              <a:buChar char="•"/>
            </a:pPr>
            <a:r>
              <a:rPr lang="en-GB" sz="1800" dirty="0">
                <a:solidFill>
                  <a:srgbClr val="000000"/>
                </a:solidFill>
                <a:latin typeface="Century Gothic" panose="020B0502020202020204" pitchFamily="34" charset="0"/>
              </a:rPr>
              <a:t>The template risk assessment can be </a:t>
            </a:r>
            <a:r>
              <a:rPr lang="en-GB" sz="1800" dirty="0">
                <a:latin typeface="Century Gothic" panose="020B0502020202020204" pitchFamily="34" charset="0"/>
              </a:rPr>
              <a:t>found </a:t>
            </a:r>
            <a:r>
              <a:rPr lang="en-GB" sz="18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here</a:t>
            </a:r>
            <a:r>
              <a:rPr lang="en-GB" sz="1800" dirty="0">
                <a:latin typeface="Century Gothic" panose="020B0502020202020204" pitchFamily="34" charset="0"/>
              </a:rPr>
              <a:t>.</a:t>
            </a:r>
            <a:endParaRPr lang="en-GB" sz="1800" b="0" i="0" dirty="0">
              <a:effectLst/>
              <a:latin typeface="Century Gothic" panose="020B0502020202020204" pitchFamily="34" charset="0"/>
            </a:endParaRPr>
          </a:p>
        </p:txBody>
      </p:sp>
    </p:spTree>
    <p:extLst>
      <p:ext uri="{BB962C8B-B14F-4D97-AF65-F5344CB8AC3E}">
        <p14:creationId xmlns:p14="http://schemas.microsoft.com/office/powerpoint/2010/main" val="12784674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6AD43FE-D95E-4593-49F0-CDEEF73FAF90}"/>
              </a:ext>
            </a:extLst>
          </p:cNvPr>
          <p:cNvSpPr>
            <a:spLocks noGrp="1"/>
          </p:cNvSpPr>
          <p:nvPr>
            <p:ph type="title"/>
          </p:nvPr>
        </p:nvSpPr>
        <p:spPr/>
        <p:txBody>
          <a:bodyPr/>
          <a:lstStyle/>
          <a:p>
            <a:r>
              <a:rPr lang="en-GB" dirty="0">
                <a:latin typeface="Century Gothic" panose="020B0502020202020204" pitchFamily="34" charset="0"/>
              </a:rPr>
              <a:t>Measuring the density of regularly shaped solids</a:t>
            </a:r>
          </a:p>
        </p:txBody>
      </p:sp>
      <p:pic>
        <p:nvPicPr>
          <p:cNvPr id="3" name="Picture 2" descr="Diagram, timeline&#10;&#10;Description automatically generated">
            <a:extLst>
              <a:ext uri="{FF2B5EF4-FFF2-40B4-BE49-F238E27FC236}">
                <a16:creationId xmlns:a16="http://schemas.microsoft.com/office/drawing/2014/main" id="{90041450-5569-159D-13CF-107D06461CA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9" t="6635" r="53821" b="47050"/>
          <a:stretch/>
        </p:blipFill>
        <p:spPr>
          <a:xfrm>
            <a:off x="404736" y="858893"/>
            <a:ext cx="6820524" cy="5736779"/>
          </a:xfrm>
          <a:prstGeom prst="rect">
            <a:avLst/>
          </a:prstGeom>
        </p:spPr>
      </p:pic>
      <p:graphicFrame>
        <p:nvGraphicFramePr>
          <p:cNvPr id="5" name="Table 4">
            <a:extLst>
              <a:ext uri="{FF2B5EF4-FFF2-40B4-BE49-F238E27FC236}">
                <a16:creationId xmlns:a16="http://schemas.microsoft.com/office/drawing/2014/main" id="{81D674FA-70DB-CB03-DBFE-0B5327AAFA07}"/>
              </a:ext>
            </a:extLst>
          </p:cNvPr>
          <p:cNvGraphicFramePr>
            <a:graphicFrameLocks noGrp="1"/>
          </p:cNvGraphicFramePr>
          <p:nvPr>
            <p:extLst>
              <p:ext uri="{D42A27DB-BD31-4B8C-83A1-F6EECF244321}">
                <p14:modId xmlns:p14="http://schemas.microsoft.com/office/powerpoint/2010/main" val="3707632742"/>
              </p:ext>
            </p:extLst>
          </p:nvPr>
        </p:nvGraphicFramePr>
        <p:xfrm>
          <a:off x="3085881" y="3399563"/>
          <a:ext cx="8201713" cy="3091176"/>
        </p:xfrm>
        <a:graphic>
          <a:graphicData uri="http://schemas.openxmlformats.org/drawingml/2006/table">
            <a:tbl>
              <a:tblPr firstRow="1" firstCol="1" bandRow="1">
                <a:tableStyleId>{B1EB6348-2FFE-48DD-B87E-607CE2353A59}</a:tableStyleId>
              </a:tblPr>
              <a:tblGrid>
                <a:gridCol w="1080349">
                  <a:extLst>
                    <a:ext uri="{9D8B030D-6E8A-4147-A177-3AD203B41FA5}">
                      <a16:colId xmlns:a16="http://schemas.microsoft.com/office/drawing/2014/main" val="3936670752"/>
                    </a:ext>
                  </a:extLst>
                </a:gridCol>
                <a:gridCol w="1024000">
                  <a:extLst>
                    <a:ext uri="{9D8B030D-6E8A-4147-A177-3AD203B41FA5}">
                      <a16:colId xmlns:a16="http://schemas.microsoft.com/office/drawing/2014/main" val="2078077672"/>
                    </a:ext>
                  </a:extLst>
                </a:gridCol>
                <a:gridCol w="965707">
                  <a:extLst>
                    <a:ext uri="{9D8B030D-6E8A-4147-A177-3AD203B41FA5}">
                      <a16:colId xmlns:a16="http://schemas.microsoft.com/office/drawing/2014/main" val="607794069"/>
                    </a:ext>
                  </a:extLst>
                </a:gridCol>
                <a:gridCol w="1012342">
                  <a:extLst>
                    <a:ext uri="{9D8B030D-6E8A-4147-A177-3AD203B41FA5}">
                      <a16:colId xmlns:a16="http://schemas.microsoft.com/office/drawing/2014/main" val="2836809188"/>
                    </a:ext>
                  </a:extLst>
                </a:gridCol>
                <a:gridCol w="1081320">
                  <a:extLst>
                    <a:ext uri="{9D8B030D-6E8A-4147-A177-3AD203B41FA5}">
                      <a16:colId xmlns:a16="http://schemas.microsoft.com/office/drawing/2014/main" val="267980002"/>
                    </a:ext>
                  </a:extLst>
                </a:gridCol>
                <a:gridCol w="937532">
                  <a:extLst>
                    <a:ext uri="{9D8B030D-6E8A-4147-A177-3AD203B41FA5}">
                      <a16:colId xmlns:a16="http://schemas.microsoft.com/office/drawing/2014/main" val="4478904"/>
                    </a:ext>
                  </a:extLst>
                </a:gridCol>
                <a:gridCol w="1087150">
                  <a:extLst>
                    <a:ext uri="{9D8B030D-6E8A-4147-A177-3AD203B41FA5}">
                      <a16:colId xmlns:a16="http://schemas.microsoft.com/office/drawing/2014/main" val="456098546"/>
                    </a:ext>
                  </a:extLst>
                </a:gridCol>
                <a:gridCol w="1013313">
                  <a:extLst>
                    <a:ext uri="{9D8B030D-6E8A-4147-A177-3AD203B41FA5}">
                      <a16:colId xmlns:a16="http://schemas.microsoft.com/office/drawing/2014/main" val="2844797535"/>
                    </a:ext>
                  </a:extLst>
                </a:gridCol>
              </a:tblGrid>
              <a:tr h="1467292">
                <a:tc>
                  <a:txBody>
                    <a:bodyPr/>
                    <a:lstStyle/>
                    <a:p>
                      <a:pPr algn="l"/>
                      <a:r>
                        <a:rPr lang="en-GB" sz="1800" b="1" dirty="0">
                          <a:solidFill>
                            <a:sysClr val="windowText" lastClr="000000"/>
                          </a:solidFill>
                          <a:effectLst/>
                          <a:latin typeface="Century Gothic" panose="020B0502020202020204" pitchFamily="34" charset="0"/>
                        </a:rPr>
                        <a:t>Regular</a:t>
                      </a:r>
                      <a:endParaRPr lang="en-GB" sz="2000" b="1" dirty="0">
                        <a:solidFill>
                          <a:sysClr val="windowText" lastClr="000000"/>
                        </a:solidFill>
                        <a:effectLst/>
                        <a:latin typeface="Century Gothic" panose="020B0502020202020204" pitchFamily="34" charset="0"/>
                      </a:endParaRPr>
                    </a:p>
                    <a:p>
                      <a:pPr algn="l"/>
                      <a:r>
                        <a:rPr lang="en-GB" sz="1800" b="1" dirty="0">
                          <a:solidFill>
                            <a:sysClr val="windowText" lastClr="000000"/>
                          </a:solidFill>
                          <a:effectLst/>
                          <a:latin typeface="Century Gothic" panose="020B0502020202020204" pitchFamily="34" charset="0"/>
                        </a:rPr>
                        <a:t>shaped</a:t>
                      </a:r>
                      <a:endParaRPr lang="en-GB" sz="2000" b="1" dirty="0">
                        <a:solidFill>
                          <a:sysClr val="windowText" lastClr="000000"/>
                        </a:solidFill>
                        <a:effectLst/>
                        <a:latin typeface="Century Gothic" panose="020B0502020202020204" pitchFamily="34" charset="0"/>
                      </a:endParaRPr>
                    </a:p>
                    <a:p>
                      <a:pPr algn="l"/>
                      <a:r>
                        <a:rPr lang="en-GB" sz="1800" b="1" dirty="0">
                          <a:solidFill>
                            <a:sysClr val="windowText" lastClr="000000"/>
                          </a:solidFill>
                          <a:effectLst/>
                          <a:latin typeface="Century Gothic" panose="020B0502020202020204" pitchFamily="34" charset="0"/>
                        </a:rPr>
                        <a:t>object</a:t>
                      </a:r>
                      <a:endParaRPr lang="en-GB" sz="2000" b="1" dirty="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Length (cm)</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Width</a:t>
                      </a:r>
                      <a:endParaRPr lang="en-GB" sz="2000">
                        <a:solidFill>
                          <a:sysClr val="windowText" lastClr="000000"/>
                        </a:solidFill>
                        <a:effectLst/>
                        <a:latin typeface="Century Gothic" panose="020B0502020202020204" pitchFamily="34" charset="0"/>
                      </a:endParaRPr>
                    </a:p>
                    <a:p>
                      <a:pPr algn="l"/>
                      <a:r>
                        <a:rPr lang="en-GB" sz="1800">
                          <a:solidFill>
                            <a:sysClr val="windowText" lastClr="000000"/>
                          </a:solidFill>
                          <a:effectLst/>
                          <a:latin typeface="Century Gothic" panose="020B0502020202020204" pitchFamily="34" charset="0"/>
                        </a:rPr>
                        <a:t>(cm)</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dirty="0">
                          <a:solidFill>
                            <a:sysClr val="windowText" lastClr="000000"/>
                          </a:solidFill>
                          <a:effectLst/>
                          <a:latin typeface="Century Gothic" panose="020B0502020202020204" pitchFamily="34" charset="0"/>
                        </a:rPr>
                        <a:t>Height</a:t>
                      </a:r>
                      <a:endParaRPr lang="en-GB" sz="2000" dirty="0">
                        <a:solidFill>
                          <a:sysClr val="windowText" lastClr="000000"/>
                        </a:solidFill>
                        <a:effectLst/>
                        <a:latin typeface="Century Gothic" panose="020B0502020202020204" pitchFamily="34" charset="0"/>
                      </a:endParaRPr>
                    </a:p>
                    <a:p>
                      <a:pPr algn="l"/>
                      <a:r>
                        <a:rPr lang="en-GB" sz="1800" dirty="0">
                          <a:solidFill>
                            <a:sysClr val="windowText" lastClr="000000"/>
                          </a:solidFill>
                          <a:effectLst/>
                          <a:latin typeface="Century Gothic" panose="020B0502020202020204" pitchFamily="34" charset="0"/>
                        </a:rPr>
                        <a:t>(cm)</a:t>
                      </a:r>
                      <a:endParaRPr lang="en-GB" sz="2000" dirty="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Volume (cm</a:t>
                      </a:r>
                      <a:r>
                        <a:rPr lang="en-GB" sz="1800" baseline="30000">
                          <a:solidFill>
                            <a:sysClr val="windowText" lastClr="000000"/>
                          </a:solidFill>
                          <a:effectLst/>
                          <a:latin typeface="Century Gothic" panose="020B0502020202020204" pitchFamily="34" charset="0"/>
                        </a:rPr>
                        <a:t>3</a:t>
                      </a:r>
                      <a:r>
                        <a:rPr lang="en-GB" sz="1800">
                          <a:solidFill>
                            <a:sysClr val="windowText" lastClr="000000"/>
                          </a:solidFill>
                          <a:effectLst/>
                          <a:latin typeface="Century Gothic" panose="020B0502020202020204" pitchFamily="34" charset="0"/>
                        </a:rPr>
                        <a:t>)</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Mass</a:t>
                      </a:r>
                      <a:endParaRPr lang="en-GB" sz="2000">
                        <a:solidFill>
                          <a:sysClr val="windowText" lastClr="000000"/>
                        </a:solidFill>
                        <a:effectLst/>
                        <a:latin typeface="Century Gothic" panose="020B0502020202020204" pitchFamily="34" charset="0"/>
                      </a:endParaRPr>
                    </a:p>
                    <a:p>
                      <a:pPr algn="l"/>
                      <a:r>
                        <a:rPr lang="en-GB" sz="1800">
                          <a:solidFill>
                            <a:sysClr val="windowText" lastClr="000000"/>
                          </a:solidFill>
                          <a:effectLst/>
                          <a:latin typeface="Century Gothic" panose="020B0502020202020204" pitchFamily="34" charset="0"/>
                        </a:rPr>
                        <a:t>(g)</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Density</a:t>
                      </a:r>
                      <a:endParaRPr lang="en-GB" sz="2000">
                        <a:solidFill>
                          <a:sysClr val="windowText" lastClr="000000"/>
                        </a:solidFill>
                        <a:effectLst/>
                        <a:latin typeface="Century Gothic" panose="020B0502020202020204" pitchFamily="34" charset="0"/>
                      </a:endParaRPr>
                    </a:p>
                    <a:p>
                      <a:pPr algn="l"/>
                      <a:r>
                        <a:rPr lang="en-GB" sz="1800">
                          <a:solidFill>
                            <a:sysClr val="windowText" lastClr="000000"/>
                          </a:solidFill>
                          <a:effectLst/>
                          <a:latin typeface="Century Gothic" panose="020B0502020202020204" pitchFamily="34" charset="0"/>
                        </a:rPr>
                        <a:t>(g/cm</a:t>
                      </a:r>
                      <a:r>
                        <a:rPr lang="en-GB" sz="1800" baseline="30000">
                          <a:solidFill>
                            <a:sysClr val="windowText" lastClr="000000"/>
                          </a:solidFill>
                          <a:effectLst/>
                          <a:latin typeface="Century Gothic" panose="020B0502020202020204" pitchFamily="34" charset="0"/>
                        </a:rPr>
                        <a:t>3</a:t>
                      </a:r>
                      <a:r>
                        <a:rPr lang="en-GB" sz="1800">
                          <a:solidFill>
                            <a:sysClr val="windowText" lastClr="000000"/>
                          </a:solidFill>
                          <a:effectLst/>
                          <a:latin typeface="Century Gothic" panose="020B0502020202020204" pitchFamily="34" charset="0"/>
                        </a:rPr>
                        <a:t>)</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Density</a:t>
                      </a:r>
                      <a:endParaRPr lang="en-GB" sz="2000">
                        <a:solidFill>
                          <a:sysClr val="windowText" lastClr="000000"/>
                        </a:solidFill>
                        <a:effectLst/>
                        <a:latin typeface="Century Gothic" panose="020B0502020202020204" pitchFamily="34" charset="0"/>
                      </a:endParaRPr>
                    </a:p>
                    <a:p>
                      <a:pPr algn="l"/>
                      <a:r>
                        <a:rPr lang="en-GB" sz="1800">
                          <a:solidFill>
                            <a:sysClr val="windowText" lastClr="000000"/>
                          </a:solidFill>
                          <a:effectLst/>
                          <a:latin typeface="Century Gothic" panose="020B0502020202020204" pitchFamily="34" charset="0"/>
                        </a:rPr>
                        <a:t>(kg/m</a:t>
                      </a:r>
                      <a:r>
                        <a:rPr lang="en-GB" sz="1800" baseline="30000">
                          <a:solidFill>
                            <a:sysClr val="windowText" lastClr="000000"/>
                          </a:solidFill>
                          <a:effectLst/>
                          <a:latin typeface="Century Gothic" panose="020B0502020202020204" pitchFamily="34" charset="0"/>
                        </a:rPr>
                        <a:t>3</a:t>
                      </a:r>
                      <a:r>
                        <a:rPr lang="en-GB" sz="1800">
                          <a:solidFill>
                            <a:sysClr val="windowText" lastClr="000000"/>
                          </a:solidFill>
                          <a:effectLst/>
                          <a:latin typeface="Century Gothic" panose="020B0502020202020204" pitchFamily="34" charset="0"/>
                        </a:rPr>
                        <a:t>)</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6320791"/>
                  </a:ext>
                </a:extLst>
              </a:tr>
              <a:tr h="405971">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dirty="0">
                          <a:solidFill>
                            <a:sysClr val="windowText" lastClr="000000"/>
                          </a:solidFill>
                          <a:effectLst/>
                          <a:latin typeface="Century Gothic" panose="020B0502020202020204" pitchFamily="34" charset="0"/>
                        </a:rPr>
                        <a:t> </a:t>
                      </a:r>
                      <a:endParaRPr lang="en-GB" sz="2000" dirty="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1575087"/>
                  </a:ext>
                </a:extLst>
              </a:tr>
              <a:tr h="405971">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7480256"/>
                  </a:ext>
                </a:extLst>
              </a:tr>
              <a:tr h="405971">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626053"/>
                  </a:ext>
                </a:extLst>
              </a:tr>
              <a:tr h="405971">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dirty="0">
                          <a:solidFill>
                            <a:sysClr val="windowText" lastClr="000000"/>
                          </a:solidFill>
                          <a:effectLst/>
                          <a:latin typeface="Century Gothic" panose="020B0502020202020204" pitchFamily="34" charset="0"/>
                        </a:rPr>
                        <a:t> </a:t>
                      </a:r>
                      <a:endParaRPr lang="en-GB" sz="2000" dirty="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dirty="0">
                          <a:solidFill>
                            <a:sysClr val="windowText" lastClr="000000"/>
                          </a:solidFill>
                          <a:effectLst/>
                          <a:latin typeface="Century Gothic" panose="020B0502020202020204" pitchFamily="34" charset="0"/>
                        </a:rPr>
                        <a:t> </a:t>
                      </a:r>
                      <a:endParaRPr lang="en-GB" sz="2000" dirty="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dirty="0">
                          <a:solidFill>
                            <a:sysClr val="windowText" lastClr="000000"/>
                          </a:solidFill>
                          <a:effectLst/>
                          <a:latin typeface="Century Gothic" panose="020B0502020202020204" pitchFamily="34" charset="0"/>
                        </a:rPr>
                        <a:t> </a:t>
                      </a:r>
                      <a:endParaRPr lang="en-GB" sz="2000" dirty="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7775632"/>
                  </a:ext>
                </a:extLst>
              </a:tr>
            </a:tbl>
          </a:graphicData>
        </a:graphic>
      </p:graphicFrame>
    </p:spTree>
    <p:extLst>
      <p:ext uri="{BB962C8B-B14F-4D97-AF65-F5344CB8AC3E}">
        <p14:creationId xmlns:p14="http://schemas.microsoft.com/office/powerpoint/2010/main" val="104001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Diagram, timeline&#10;&#10;Description automatically generated">
            <a:extLst>
              <a:ext uri="{FF2B5EF4-FFF2-40B4-BE49-F238E27FC236}">
                <a16:creationId xmlns:a16="http://schemas.microsoft.com/office/drawing/2014/main" id="{90041450-5569-159D-13CF-107D06461CA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52639"/>
          <a:stretch/>
        </p:blipFill>
        <p:spPr>
          <a:xfrm>
            <a:off x="359766" y="749508"/>
            <a:ext cx="10882859" cy="4542020"/>
          </a:xfrm>
          <a:prstGeom prst="rect">
            <a:avLst/>
          </a:prstGeom>
        </p:spPr>
      </p:pic>
      <p:sp>
        <p:nvSpPr>
          <p:cNvPr id="5" name="Title 3">
            <a:extLst>
              <a:ext uri="{FF2B5EF4-FFF2-40B4-BE49-F238E27FC236}">
                <a16:creationId xmlns:a16="http://schemas.microsoft.com/office/drawing/2014/main" id="{CFE45B7C-AA86-4C3B-DF3E-D1D01AEC01EF}"/>
              </a:ext>
            </a:extLst>
          </p:cNvPr>
          <p:cNvSpPr>
            <a:spLocks noGrp="1"/>
          </p:cNvSpPr>
          <p:nvPr>
            <p:ph type="title"/>
          </p:nvPr>
        </p:nvSpPr>
        <p:spPr/>
        <p:txBody>
          <a:bodyPr/>
          <a:lstStyle/>
          <a:p>
            <a:r>
              <a:rPr lang="en-GB" dirty="0">
                <a:latin typeface="Century Gothic" panose="020B0502020202020204" pitchFamily="34" charset="0"/>
              </a:rPr>
              <a:t>Measuring the density of irregularly shaped solids</a:t>
            </a:r>
          </a:p>
        </p:txBody>
      </p:sp>
      <p:graphicFrame>
        <p:nvGraphicFramePr>
          <p:cNvPr id="6" name="Table 5">
            <a:extLst>
              <a:ext uri="{FF2B5EF4-FFF2-40B4-BE49-F238E27FC236}">
                <a16:creationId xmlns:a16="http://schemas.microsoft.com/office/drawing/2014/main" id="{190432BD-827F-D6D9-2B49-D9E7B45CD78E}"/>
              </a:ext>
            </a:extLst>
          </p:cNvPr>
          <p:cNvGraphicFramePr>
            <a:graphicFrameLocks noGrp="1"/>
          </p:cNvGraphicFramePr>
          <p:nvPr>
            <p:extLst>
              <p:ext uri="{D42A27DB-BD31-4B8C-83A1-F6EECF244321}">
                <p14:modId xmlns:p14="http://schemas.microsoft.com/office/powerpoint/2010/main" val="2763191465"/>
              </p:ext>
            </p:extLst>
          </p:nvPr>
        </p:nvGraphicFramePr>
        <p:xfrm>
          <a:off x="4749789" y="4179051"/>
          <a:ext cx="6477844" cy="2477730"/>
        </p:xfrm>
        <a:graphic>
          <a:graphicData uri="http://schemas.openxmlformats.org/drawingml/2006/table">
            <a:tbl>
              <a:tblPr firstRow="1" firstCol="1" bandRow="1">
                <a:tableStyleId>{B1EB6348-2FFE-48DD-B87E-607CE2353A59}</a:tableStyleId>
              </a:tblPr>
              <a:tblGrid>
                <a:gridCol w="1345920">
                  <a:extLst>
                    <a:ext uri="{9D8B030D-6E8A-4147-A177-3AD203B41FA5}">
                      <a16:colId xmlns:a16="http://schemas.microsoft.com/office/drawing/2014/main" val="3936670752"/>
                    </a:ext>
                  </a:extLst>
                </a:gridCol>
                <a:gridCol w="1347130">
                  <a:extLst>
                    <a:ext uri="{9D8B030D-6E8A-4147-A177-3AD203B41FA5}">
                      <a16:colId xmlns:a16="http://schemas.microsoft.com/office/drawing/2014/main" val="267980002"/>
                    </a:ext>
                  </a:extLst>
                </a:gridCol>
                <a:gridCol w="1167996">
                  <a:extLst>
                    <a:ext uri="{9D8B030D-6E8A-4147-A177-3AD203B41FA5}">
                      <a16:colId xmlns:a16="http://schemas.microsoft.com/office/drawing/2014/main" val="4478904"/>
                    </a:ext>
                  </a:extLst>
                </a:gridCol>
                <a:gridCol w="1354393">
                  <a:extLst>
                    <a:ext uri="{9D8B030D-6E8A-4147-A177-3AD203B41FA5}">
                      <a16:colId xmlns:a16="http://schemas.microsoft.com/office/drawing/2014/main" val="456098546"/>
                    </a:ext>
                  </a:extLst>
                </a:gridCol>
                <a:gridCol w="1262405">
                  <a:extLst>
                    <a:ext uri="{9D8B030D-6E8A-4147-A177-3AD203B41FA5}">
                      <a16:colId xmlns:a16="http://schemas.microsoft.com/office/drawing/2014/main" val="2844797535"/>
                    </a:ext>
                  </a:extLst>
                </a:gridCol>
              </a:tblGrid>
              <a:tr h="932594">
                <a:tc>
                  <a:txBody>
                    <a:bodyPr/>
                    <a:lstStyle/>
                    <a:p>
                      <a:pPr algn="l"/>
                      <a:r>
                        <a:rPr lang="en-GB" sz="1800" b="1" dirty="0">
                          <a:solidFill>
                            <a:sysClr val="windowText" lastClr="000000"/>
                          </a:solidFill>
                          <a:effectLst/>
                          <a:latin typeface="Century Gothic" panose="020B0502020202020204" pitchFamily="34" charset="0"/>
                        </a:rPr>
                        <a:t>Irregular</a:t>
                      </a:r>
                      <a:endParaRPr lang="en-GB" sz="2000" b="1" dirty="0">
                        <a:solidFill>
                          <a:sysClr val="windowText" lastClr="000000"/>
                        </a:solidFill>
                        <a:effectLst/>
                        <a:latin typeface="Century Gothic" panose="020B0502020202020204" pitchFamily="34" charset="0"/>
                      </a:endParaRPr>
                    </a:p>
                    <a:p>
                      <a:pPr algn="l"/>
                      <a:r>
                        <a:rPr lang="en-GB" sz="1800" b="1" dirty="0">
                          <a:solidFill>
                            <a:sysClr val="windowText" lastClr="000000"/>
                          </a:solidFill>
                          <a:effectLst/>
                          <a:latin typeface="Century Gothic" panose="020B0502020202020204" pitchFamily="34" charset="0"/>
                        </a:rPr>
                        <a:t>shaped</a:t>
                      </a:r>
                      <a:endParaRPr lang="en-GB" sz="2000" b="1" dirty="0">
                        <a:solidFill>
                          <a:sysClr val="windowText" lastClr="000000"/>
                        </a:solidFill>
                        <a:effectLst/>
                        <a:latin typeface="Century Gothic" panose="020B0502020202020204" pitchFamily="34" charset="0"/>
                      </a:endParaRPr>
                    </a:p>
                    <a:p>
                      <a:pPr algn="l"/>
                      <a:r>
                        <a:rPr lang="en-GB" sz="1800" b="1" dirty="0">
                          <a:solidFill>
                            <a:sysClr val="windowText" lastClr="000000"/>
                          </a:solidFill>
                          <a:effectLst/>
                          <a:latin typeface="Century Gothic" panose="020B0502020202020204" pitchFamily="34" charset="0"/>
                        </a:rPr>
                        <a:t>object</a:t>
                      </a:r>
                      <a:endParaRPr lang="en-GB" sz="2000" b="1" dirty="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dirty="0">
                          <a:solidFill>
                            <a:sysClr val="windowText" lastClr="000000"/>
                          </a:solidFill>
                          <a:effectLst/>
                          <a:latin typeface="Century Gothic" panose="020B0502020202020204" pitchFamily="34" charset="0"/>
                        </a:rPr>
                        <a:t>Volume (cm</a:t>
                      </a:r>
                      <a:r>
                        <a:rPr lang="en-GB" sz="1800" baseline="30000" dirty="0">
                          <a:solidFill>
                            <a:sysClr val="windowText" lastClr="000000"/>
                          </a:solidFill>
                          <a:effectLst/>
                          <a:latin typeface="Century Gothic" panose="020B0502020202020204" pitchFamily="34" charset="0"/>
                        </a:rPr>
                        <a:t>3</a:t>
                      </a:r>
                      <a:r>
                        <a:rPr lang="en-GB" sz="1800" dirty="0">
                          <a:solidFill>
                            <a:sysClr val="windowText" lastClr="000000"/>
                          </a:solidFill>
                          <a:effectLst/>
                          <a:latin typeface="Century Gothic" panose="020B0502020202020204" pitchFamily="34" charset="0"/>
                        </a:rPr>
                        <a:t>)</a:t>
                      </a:r>
                      <a:endParaRPr lang="en-GB" sz="2000" dirty="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Mass</a:t>
                      </a:r>
                      <a:endParaRPr lang="en-GB" sz="2000">
                        <a:solidFill>
                          <a:sysClr val="windowText" lastClr="000000"/>
                        </a:solidFill>
                        <a:effectLst/>
                        <a:latin typeface="Century Gothic" panose="020B0502020202020204" pitchFamily="34" charset="0"/>
                      </a:endParaRPr>
                    </a:p>
                    <a:p>
                      <a:pPr algn="l"/>
                      <a:r>
                        <a:rPr lang="en-GB" sz="1800">
                          <a:solidFill>
                            <a:sysClr val="windowText" lastClr="000000"/>
                          </a:solidFill>
                          <a:effectLst/>
                          <a:latin typeface="Century Gothic" panose="020B0502020202020204" pitchFamily="34" charset="0"/>
                        </a:rPr>
                        <a:t>(g)</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dirty="0">
                          <a:solidFill>
                            <a:sysClr val="windowText" lastClr="000000"/>
                          </a:solidFill>
                          <a:effectLst/>
                          <a:latin typeface="Century Gothic" panose="020B0502020202020204" pitchFamily="34" charset="0"/>
                        </a:rPr>
                        <a:t>Density</a:t>
                      </a:r>
                      <a:endParaRPr lang="en-GB" sz="2000" dirty="0">
                        <a:solidFill>
                          <a:sysClr val="windowText" lastClr="000000"/>
                        </a:solidFill>
                        <a:effectLst/>
                        <a:latin typeface="Century Gothic" panose="020B0502020202020204" pitchFamily="34" charset="0"/>
                      </a:endParaRPr>
                    </a:p>
                    <a:p>
                      <a:pPr algn="l"/>
                      <a:r>
                        <a:rPr lang="en-GB" sz="1800" dirty="0">
                          <a:solidFill>
                            <a:sysClr val="windowText" lastClr="000000"/>
                          </a:solidFill>
                          <a:effectLst/>
                          <a:latin typeface="Century Gothic" panose="020B0502020202020204" pitchFamily="34" charset="0"/>
                        </a:rPr>
                        <a:t>(g/cm</a:t>
                      </a:r>
                      <a:r>
                        <a:rPr lang="en-GB" sz="1800" baseline="30000" dirty="0">
                          <a:solidFill>
                            <a:sysClr val="windowText" lastClr="000000"/>
                          </a:solidFill>
                          <a:effectLst/>
                          <a:latin typeface="Century Gothic" panose="020B0502020202020204" pitchFamily="34" charset="0"/>
                        </a:rPr>
                        <a:t>3</a:t>
                      </a:r>
                      <a:r>
                        <a:rPr lang="en-GB" sz="1800" dirty="0">
                          <a:solidFill>
                            <a:sysClr val="windowText" lastClr="000000"/>
                          </a:solidFill>
                          <a:effectLst/>
                          <a:latin typeface="Century Gothic" panose="020B0502020202020204" pitchFamily="34" charset="0"/>
                        </a:rPr>
                        <a:t>)</a:t>
                      </a:r>
                      <a:endParaRPr lang="en-GB" sz="2000" dirty="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Density</a:t>
                      </a:r>
                      <a:endParaRPr lang="en-GB" sz="2000">
                        <a:solidFill>
                          <a:sysClr val="windowText" lastClr="000000"/>
                        </a:solidFill>
                        <a:effectLst/>
                        <a:latin typeface="Century Gothic" panose="020B0502020202020204" pitchFamily="34" charset="0"/>
                      </a:endParaRPr>
                    </a:p>
                    <a:p>
                      <a:pPr algn="l"/>
                      <a:r>
                        <a:rPr lang="en-GB" sz="1800">
                          <a:solidFill>
                            <a:sysClr val="windowText" lastClr="000000"/>
                          </a:solidFill>
                          <a:effectLst/>
                          <a:latin typeface="Century Gothic" panose="020B0502020202020204" pitchFamily="34" charset="0"/>
                        </a:rPr>
                        <a:t>(kg/m</a:t>
                      </a:r>
                      <a:r>
                        <a:rPr lang="en-GB" sz="1800" baseline="30000">
                          <a:solidFill>
                            <a:sysClr val="windowText" lastClr="000000"/>
                          </a:solidFill>
                          <a:effectLst/>
                          <a:latin typeface="Century Gothic" panose="020B0502020202020204" pitchFamily="34" charset="0"/>
                        </a:rPr>
                        <a:t>3</a:t>
                      </a:r>
                      <a:r>
                        <a:rPr lang="en-GB" sz="1800">
                          <a:solidFill>
                            <a:sysClr val="windowText" lastClr="000000"/>
                          </a:solidFill>
                          <a:effectLst/>
                          <a:latin typeface="Century Gothic" panose="020B0502020202020204" pitchFamily="34" charset="0"/>
                        </a:rPr>
                        <a:t>)</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6320791"/>
                  </a:ext>
                </a:extLst>
              </a:tr>
              <a:tr h="386284">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1575087"/>
                  </a:ext>
                </a:extLst>
              </a:tr>
              <a:tr h="386284">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7480256"/>
                  </a:ext>
                </a:extLst>
              </a:tr>
              <a:tr h="386284">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626053"/>
                  </a:ext>
                </a:extLst>
              </a:tr>
              <a:tr h="386284">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dirty="0">
                          <a:solidFill>
                            <a:sysClr val="windowText" lastClr="000000"/>
                          </a:solidFill>
                          <a:effectLst/>
                          <a:latin typeface="Century Gothic" panose="020B0502020202020204" pitchFamily="34" charset="0"/>
                        </a:rPr>
                        <a:t> </a:t>
                      </a:r>
                      <a:endParaRPr lang="en-GB" sz="2000" dirty="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dirty="0">
                          <a:solidFill>
                            <a:sysClr val="windowText" lastClr="000000"/>
                          </a:solidFill>
                          <a:effectLst/>
                          <a:latin typeface="Century Gothic" panose="020B0502020202020204" pitchFamily="34" charset="0"/>
                        </a:rPr>
                        <a:t> </a:t>
                      </a:r>
                      <a:endParaRPr lang="en-GB" sz="2000" dirty="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dirty="0">
                          <a:solidFill>
                            <a:sysClr val="windowText" lastClr="000000"/>
                          </a:solidFill>
                          <a:effectLst/>
                          <a:latin typeface="Century Gothic" panose="020B0502020202020204" pitchFamily="34" charset="0"/>
                        </a:rPr>
                        <a:t> </a:t>
                      </a:r>
                      <a:endParaRPr lang="en-GB" sz="2000" dirty="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dirty="0">
                          <a:solidFill>
                            <a:sysClr val="windowText" lastClr="000000"/>
                          </a:solidFill>
                          <a:effectLst/>
                          <a:latin typeface="Century Gothic" panose="020B0502020202020204" pitchFamily="34" charset="0"/>
                        </a:rPr>
                        <a:t> </a:t>
                      </a:r>
                      <a:endParaRPr lang="en-GB" sz="2000" dirty="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7775632"/>
                  </a:ext>
                </a:extLst>
              </a:tr>
            </a:tbl>
          </a:graphicData>
        </a:graphic>
      </p:graphicFrame>
    </p:spTree>
    <p:extLst>
      <p:ext uri="{BB962C8B-B14F-4D97-AF65-F5344CB8AC3E}">
        <p14:creationId xmlns:p14="http://schemas.microsoft.com/office/powerpoint/2010/main" val="644511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818DE-647A-1556-4F82-D63DC3E1C757}"/>
              </a:ext>
            </a:extLst>
          </p:cNvPr>
          <p:cNvSpPr>
            <a:spLocks noGrp="1"/>
          </p:cNvSpPr>
          <p:nvPr>
            <p:ph type="title"/>
          </p:nvPr>
        </p:nvSpPr>
        <p:spPr/>
        <p:txBody>
          <a:bodyPr/>
          <a:lstStyle/>
          <a:p>
            <a:r>
              <a:rPr lang="en-GB">
                <a:latin typeface="Century Gothic" panose="020B0502020202020204" pitchFamily="34" charset="0"/>
              </a:rPr>
              <a:t>Practical Activity</a:t>
            </a:r>
            <a:endParaRPr lang="en-GB" dirty="0">
              <a:latin typeface="Century Gothic" panose="020B0502020202020204" pitchFamily="34" charset="0"/>
            </a:endParaRPr>
          </a:p>
        </p:txBody>
      </p:sp>
      <p:sp>
        <p:nvSpPr>
          <p:cNvPr id="3" name="TextBox 2">
            <a:extLst>
              <a:ext uri="{FF2B5EF4-FFF2-40B4-BE49-F238E27FC236}">
                <a16:creationId xmlns:a16="http://schemas.microsoft.com/office/drawing/2014/main" id="{9610226E-A12D-814A-C246-9385B73071CF}"/>
              </a:ext>
            </a:extLst>
          </p:cNvPr>
          <p:cNvSpPr txBox="1"/>
          <p:nvPr/>
        </p:nvSpPr>
        <p:spPr>
          <a:xfrm>
            <a:off x="478287" y="885828"/>
            <a:ext cx="10869561" cy="3293209"/>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This lesson contains a practical activity (either a whole class activity or a demonstration)</a:t>
            </a:r>
            <a:endParaRPr lang="en-US" sz="1600" b="0" i="0" dirty="0">
              <a:solidFill>
                <a:srgbClr val="000000"/>
              </a:solidFill>
              <a:effectLst/>
              <a:latin typeface="Century Gothic" panose="020B0502020202020204" pitchFamily="34" charset="0"/>
            </a:endParaRPr>
          </a:p>
          <a:p>
            <a:pPr marL="342900" indent="-342900">
              <a:buFont typeface="Arial" panose="020B0604020202020204" pitchFamily="34" charset="0"/>
              <a:buChar char="•"/>
            </a:pPr>
            <a:r>
              <a:rPr lang="en-GB" sz="1600" b="1" i="0" dirty="0">
                <a:solidFill>
                  <a:srgbClr val="000000"/>
                </a:solidFill>
                <a:effectLst/>
                <a:latin typeface="Century Gothic" panose="020B0502020202020204" pitchFamily="34" charset="0"/>
              </a:rPr>
              <a:t>A risk assessment </a:t>
            </a:r>
            <a:r>
              <a:rPr lang="en-GB" sz="1600" b="0" i="0" dirty="0">
                <a:solidFill>
                  <a:srgbClr val="000000"/>
                </a:solidFill>
                <a:effectLst/>
                <a:latin typeface="Century Gothic" panose="020B0502020202020204" pitchFamily="34" charset="0"/>
              </a:rPr>
              <a:t>must be completed for this practical</a:t>
            </a:r>
          </a:p>
          <a:p>
            <a:pPr marL="342900" indent="-342900">
              <a:buFont typeface="Arial" panose="020B0604020202020204" pitchFamily="34" charset="0"/>
              <a:buChar char="•"/>
            </a:pPr>
            <a:r>
              <a:rPr lang="en-GB" sz="1600" dirty="0">
                <a:solidFill>
                  <a:srgbClr val="000000"/>
                </a:solidFill>
                <a:latin typeface="Century Gothic" panose="020B0502020202020204" pitchFamily="34" charset="0"/>
              </a:rPr>
              <a:t>The template risk assessment can be </a:t>
            </a:r>
            <a:r>
              <a:rPr lang="en-GB" sz="1600" dirty="0">
                <a:latin typeface="Century Gothic" panose="020B0502020202020204" pitchFamily="34" charset="0"/>
              </a:rPr>
              <a:t>found </a:t>
            </a:r>
            <a:r>
              <a:rPr lang="en-GB" sz="16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here</a:t>
            </a:r>
            <a:r>
              <a:rPr lang="en-GB" sz="1600" dirty="0">
                <a:latin typeface="Century Gothic" panose="020B0502020202020204" pitchFamily="34" charset="0"/>
              </a:rPr>
              <a:t>.</a:t>
            </a:r>
            <a:endParaRPr lang="en-GB" sz="1600" b="0" i="0" dirty="0">
              <a:effectLst/>
              <a:latin typeface="Century Gothic" panose="020B0502020202020204" pitchFamily="34" charset="0"/>
            </a:endParaRP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The risk assessment should be specific to the class involved and written only by the teaching member of staff</a:t>
            </a:r>
            <a:endParaRPr lang="en-GB" sz="1600" dirty="0">
              <a:solidFill>
                <a:srgbClr val="000000"/>
              </a:solidFill>
              <a:latin typeface="Century Gothic" panose="020B0502020202020204" pitchFamily="34" charset="0"/>
            </a:endParaRP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The risk assessment should refer to the current CLEAPSS </a:t>
            </a:r>
            <a:r>
              <a:rPr lang="en-GB" sz="1600" b="1" i="0" dirty="0" err="1">
                <a:solidFill>
                  <a:srgbClr val="000000"/>
                </a:solidFill>
                <a:effectLst/>
                <a:latin typeface="Century Gothic" panose="020B0502020202020204" pitchFamily="34" charset="0"/>
              </a:rPr>
              <a:t>Hazcards</a:t>
            </a:r>
            <a:r>
              <a:rPr lang="en-GB" sz="1600" b="0" i="0" dirty="0">
                <a:solidFill>
                  <a:srgbClr val="000000"/>
                </a:solidFill>
                <a:effectLst/>
                <a:latin typeface="Century Gothic" panose="020B0502020202020204" pitchFamily="34" charset="0"/>
              </a:rPr>
              <a:t> for all chemicals used in the practical for safety and disposal notes. </a:t>
            </a: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A list of chemicals used can be found in the Practical Guide</a:t>
            </a: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It is good practice for students to wear safety spectacles during all class practicals and demonstrations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a:extLst>
              <a:ext uri="{FF2B5EF4-FFF2-40B4-BE49-F238E27FC236}">
                <a16:creationId xmlns:a16="http://schemas.microsoft.com/office/drawing/2014/main" id="{3F8266AC-5E7E-51F0-0D97-FFC63321C383}"/>
              </a:ext>
            </a:extLst>
          </p:cNvPr>
          <p:cNvPicPr>
            <a:picLocks noChangeAspect="1"/>
          </p:cNvPicPr>
          <p:nvPr/>
        </p:nvPicPr>
        <p:blipFill>
          <a:blip r:embed="rId4"/>
          <a:stretch>
            <a:fillRect/>
          </a:stretch>
        </p:blipFill>
        <p:spPr>
          <a:xfrm>
            <a:off x="7327894" y="3866231"/>
            <a:ext cx="4029917" cy="2850330"/>
          </a:xfrm>
          <a:prstGeom prst="rect">
            <a:avLst/>
          </a:prstGeom>
          <a:ln>
            <a:solidFill>
              <a:schemeClr val="tx1"/>
            </a:solidFill>
          </a:ln>
        </p:spPr>
      </p:pic>
    </p:spTree>
    <p:extLst>
      <p:ext uri="{BB962C8B-B14F-4D97-AF65-F5344CB8AC3E}">
        <p14:creationId xmlns:p14="http://schemas.microsoft.com/office/powerpoint/2010/main" val="2558244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descr="Diagram, timeline&#10;&#10;Description automatically generated">
            <a:extLst>
              <a:ext uri="{FF2B5EF4-FFF2-40B4-BE49-F238E27FC236}">
                <a16:creationId xmlns:a16="http://schemas.microsoft.com/office/drawing/2014/main" id="{6651603C-D37A-3382-D295-1C6E34FC9E3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50997" t="6216" r="-235" b="47501"/>
          <a:stretch/>
        </p:blipFill>
        <p:spPr>
          <a:xfrm>
            <a:off x="524655" y="884419"/>
            <a:ext cx="7255240" cy="5748784"/>
          </a:xfrm>
          <a:prstGeom prst="rect">
            <a:avLst/>
          </a:prstGeom>
        </p:spPr>
      </p:pic>
      <p:sp>
        <p:nvSpPr>
          <p:cNvPr id="5" name="Title 3">
            <a:extLst>
              <a:ext uri="{FF2B5EF4-FFF2-40B4-BE49-F238E27FC236}">
                <a16:creationId xmlns:a16="http://schemas.microsoft.com/office/drawing/2014/main" id="{C4586336-6D62-3347-3768-D558FB6A3C8F}"/>
              </a:ext>
            </a:extLst>
          </p:cNvPr>
          <p:cNvSpPr>
            <a:spLocks noGrp="1"/>
          </p:cNvSpPr>
          <p:nvPr>
            <p:ph type="title"/>
          </p:nvPr>
        </p:nvSpPr>
        <p:spPr/>
        <p:txBody>
          <a:bodyPr/>
          <a:lstStyle/>
          <a:p>
            <a:r>
              <a:rPr lang="en-GB" dirty="0">
                <a:latin typeface="Century Gothic" panose="020B0502020202020204" pitchFamily="34" charset="0"/>
              </a:rPr>
              <a:t>Measuring the density of liquids</a:t>
            </a:r>
          </a:p>
        </p:txBody>
      </p:sp>
      <p:graphicFrame>
        <p:nvGraphicFramePr>
          <p:cNvPr id="6" name="Table 5">
            <a:extLst>
              <a:ext uri="{FF2B5EF4-FFF2-40B4-BE49-F238E27FC236}">
                <a16:creationId xmlns:a16="http://schemas.microsoft.com/office/drawing/2014/main" id="{82CB18C0-51A7-C106-AC36-8D8AFD3883C9}"/>
              </a:ext>
            </a:extLst>
          </p:cNvPr>
          <p:cNvGraphicFramePr>
            <a:graphicFrameLocks noGrp="1"/>
          </p:cNvGraphicFramePr>
          <p:nvPr>
            <p:extLst>
              <p:ext uri="{D42A27DB-BD31-4B8C-83A1-F6EECF244321}">
                <p14:modId xmlns:p14="http://schemas.microsoft.com/office/powerpoint/2010/main" val="3701644576"/>
              </p:ext>
            </p:extLst>
          </p:nvPr>
        </p:nvGraphicFramePr>
        <p:xfrm>
          <a:off x="4749789" y="4059129"/>
          <a:ext cx="6477844" cy="2477730"/>
        </p:xfrm>
        <a:graphic>
          <a:graphicData uri="http://schemas.openxmlformats.org/drawingml/2006/table">
            <a:tbl>
              <a:tblPr firstRow="1" firstCol="1" bandRow="1">
                <a:tableStyleId>{B1EB6348-2FFE-48DD-B87E-607CE2353A59}</a:tableStyleId>
              </a:tblPr>
              <a:tblGrid>
                <a:gridCol w="1345920">
                  <a:extLst>
                    <a:ext uri="{9D8B030D-6E8A-4147-A177-3AD203B41FA5}">
                      <a16:colId xmlns:a16="http://schemas.microsoft.com/office/drawing/2014/main" val="3936670752"/>
                    </a:ext>
                  </a:extLst>
                </a:gridCol>
                <a:gridCol w="1347130">
                  <a:extLst>
                    <a:ext uri="{9D8B030D-6E8A-4147-A177-3AD203B41FA5}">
                      <a16:colId xmlns:a16="http://schemas.microsoft.com/office/drawing/2014/main" val="267980002"/>
                    </a:ext>
                  </a:extLst>
                </a:gridCol>
                <a:gridCol w="1167996">
                  <a:extLst>
                    <a:ext uri="{9D8B030D-6E8A-4147-A177-3AD203B41FA5}">
                      <a16:colId xmlns:a16="http://schemas.microsoft.com/office/drawing/2014/main" val="4478904"/>
                    </a:ext>
                  </a:extLst>
                </a:gridCol>
                <a:gridCol w="1354393">
                  <a:extLst>
                    <a:ext uri="{9D8B030D-6E8A-4147-A177-3AD203B41FA5}">
                      <a16:colId xmlns:a16="http://schemas.microsoft.com/office/drawing/2014/main" val="456098546"/>
                    </a:ext>
                  </a:extLst>
                </a:gridCol>
                <a:gridCol w="1262405">
                  <a:extLst>
                    <a:ext uri="{9D8B030D-6E8A-4147-A177-3AD203B41FA5}">
                      <a16:colId xmlns:a16="http://schemas.microsoft.com/office/drawing/2014/main" val="2844797535"/>
                    </a:ext>
                  </a:extLst>
                </a:gridCol>
              </a:tblGrid>
              <a:tr h="932594">
                <a:tc>
                  <a:txBody>
                    <a:bodyPr/>
                    <a:lstStyle/>
                    <a:p>
                      <a:pPr algn="l"/>
                      <a:r>
                        <a:rPr lang="en-GB" sz="1800" b="1" dirty="0">
                          <a:solidFill>
                            <a:sysClr val="windowText" lastClr="000000"/>
                          </a:solidFill>
                          <a:effectLst/>
                          <a:latin typeface="Century Gothic" panose="020B0502020202020204" pitchFamily="34" charset="0"/>
                        </a:rPr>
                        <a:t>Liquid</a:t>
                      </a:r>
                      <a:endParaRPr lang="en-GB" sz="2000" b="1" dirty="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dirty="0">
                          <a:solidFill>
                            <a:sysClr val="windowText" lastClr="000000"/>
                          </a:solidFill>
                          <a:effectLst/>
                          <a:latin typeface="Century Gothic" panose="020B0502020202020204" pitchFamily="34" charset="0"/>
                        </a:rPr>
                        <a:t>Volume (cm</a:t>
                      </a:r>
                      <a:r>
                        <a:rPr lang="en-GB" sz="1800" baseline="30000" dirty="0">
                          <a:solidFill>
                            <a:sysClr val="windowText" lastClr="000000"/>
                          </a:solidFill>
                          <a:effectLst/>
                          <a:latin typeface="Century Gothic" panose="020B0502020202020204" pitchFamily="34" charset="0"/>
                        </a:rPr>
                        <a:t>3</a:t>
                      </a:r>
                      <a:r>
                        <a:rPr lang="en-GB" sz="1800" dirty="0">
                          <a:solidFill>
                            <a:sysClr val="windowText" lastClr="000000"/>
                          </a:solidFill>
                          <a:effectLst/>
                          <a:latin typeface="Century Gothic" panose="020B0502020202020204" pitchFamily="34" charset="0"/>
                        </a:rPr>
                        <a:t>)</a:t>
                      </a:r>
                      <a:endParaRPr lang="en-GB" sz="2000" dirty="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Mass</a:t>
                      </a:r>
                      <a:endParaRPr lang="en-GB" sz="2000">
                        <a:solidFill>
                          <a:sysClr val="windowText" lastClr="000000"/>
                        </a:solidFill>
                        <a:effectLst/>
                        <a:latin typeface="Century Gothic" panose="020B0502020202020204" pitchFamily="34" charset="0"/>
                      </a:endParaRPr>
                    </a:p>
                    <a:p>
                      <a:pPr algn="l"/>
                      <a:r>
                        <a:rPr lang="en-GB" sz="1800">
                          <a:solidFill>
                            <a:sysClr val="windowText" lastClr="000000"/>
                          </a:solidFill>
                          <a:effectLst/>
                          <a:latin typeface="Century Gothic" panose="020B0502020202020204" pitchFamily="34" charset="0"/>
                        </a:rPr>
                        <a:t>(g)</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dirty="0">
                          <a:solidFill>
                            <a:sysClr val="windowText" lastClr="000000"/>
                          </a:solidFill>
                          <a:effectLst/>
                          <a:latin typeface="Century Gothic" panose="020B0502020202020204" pitchFamily="34" charset="0"/>
                        </a:rPr>
                        <a:t>Density</a:t>
                      </a:r>
                      <a:endParaRPr lang="en-GB" sz="2000" dirty="0">
                        <a:solidFill>
                          <a:sysClr val="windowText" lastClr="000000"/>
                        </a:solidFill>
                        <a:effectLst/>
                        <a:latin typeface="Century Gothic" panose="020B0502020202020204" pitchFamily="34" charset="0"/>
                      </a:endParaRPr>
                    </a:p>
                    <a:p>
                      <a:pPr algn="l"/>
                      <a:r>
                        <a:rPr lang="en-GB" sz="1800" dirty="0">
                          <a:solidFill>
                            <a:sysClr val="windowText" lastClr="000000"/>
                          </a:solidFill>
                          <a:effectLst/>
                          <a:latin typeface="Century Gothic" panose="020B0502020202020204" pitchFamily="34" charset="0"/>
                        </a:rPr>
                        <a:t>(g/cm</a:t>
                      </a:r>
                      <a:r>
                        <a:rPr lang="en-GB" sz="1800" baseline="30000" dirty="0">
                          <a:solidFill>
                            <a:sysClr val="windowText" lastClr="000000"/>
                          </a:solidFill>
                          <a:effectLst/>
                          <a:latin typeface="Century Gothic" panose="020B0502020202020204" pitchFamily="34" charset="0"/>
                        </a:rPr>
                        <a:t>3</a:t>
                      </a:r>
                      <a:r>
                        <a:rPr lang="en-GB" sz="1800" dirty="0">
                          <a:solidFill>
                            <a:sysClr val="windowText" lastClr="000000"/>
                          </a:solidFill>
                          <a:effectLst/>
                          <a:latin typeface="Century Gothic" panose="020B0502020202020204" pitchFamily="34" charset="0"/>
                        </a:rPr>
                        <a:t>)</a:t>
                      </a:r>
                      <a:endParaRPr lang="en-GB" sz="2000" dirty="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Density</a:t>
                      </a:r>
                      <a:endParaRPr lang="en-GB" sz="2000">
                        <a:solidFill>
                          <a:sysClr val="windowText" lastClr="000000"/>
                        </a:solidFill>
                        <a:effectLst/>
                        <a:latin typeface="Century Gothic" panose="020B0502020202020204" pitchFamily="34" charset="0"/>
                      </a:endParaRPr>
                    </a:p>
                    <a:p>
                      <a:pPr algn="l"/>
                      <a:r>
                        <a:rPr lang="en-GB" sz="1800">
                          <a:solidFill>
                            <a:sysClr val="windowText" lastClr="000000"/>
                          </a:solidFill>
                          <a:effectLst/>
                          <a:latin typeface="Century Gothic" panose="020B0502020202020204" pitchFamily="34" charset="0"/>
                        </a:rPr>
                        <a:t>(kg/m</a:t>
                      </a:r>
                      <a:r>
                        <a:rPr lang="en-GB" sz="1800" baseline="30000">
                          <a:solidFill>
                            <a:sysClr val="windowText" lastClr="000000"/>
                          </a:solidFill>
                          <a:effectLst/>
                          <a:latin typeface="Century Gothic" panose="020B0502020202020204" pitchFamily="34" charset="0"/>
                        </a:rPr>
                        <a:t>3</a:t>
                      </a:r>
                      <a:r>
                        <a:rPr lang="en-GB" sz="1800">
                          <a:solidFill>
                            <a:sysClr val="windowText" lastClr="000000"/>
                          </a:solidFill>
                          <a:effectLst/>
                          <a:latin typeface="Century Gothic" panose="020B0502020202020204" pitchFamily="34" charset="0"/>
                        </a:rPr>
                        <a:t>)</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86320791"/>
                  </a:ext>
                </a:extLst>
              </a:tr>
              <a:tr h="386284">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01575087"/>
                  </a:ext>
                </a:extLst>
              </a:tr>
              <a:tr h="386284">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57480256"/>
                  </a:ext>
                </a:extLst>
              </a:tr>
              <a:tr h="386284">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9626053"/>
                  </a:ext>
                </a:extLst>
              </a:tr>
              <a:tr h="386284">
                <a:tc>
                  <a:txBody>
                    <a:bodyPr/>
                    <a:lstStyle/>
                    <a:p>
                      <a:pPr algn="l"/>
                      <a:r>
                        <a:rPr lang="en-GB" sz="1800">
                          <a:solidFill>
                            <a:sysClr val="windowText" lastClr="000000"/>
                          </a:solidFill>
                          <a:effectLst/>
                          <a:latin typeface="Century Gothic" panose="020B0502020202020204" pitchFamily="34" charset="0"/>
                        </a:rPr>
                        <a:t> </a:t>
                      </a:r>
                      <a:endParaRPr lang="en-GB" sz="200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dirty="0">
                          <a:solidFill>
                            <a:sysClr val="windowText" lastClr="000000"/>
                          </a:solidFill>
                          <a:effectLst/>
                          <a:latin typeface="Century Gothic" panose="020B0502020202020204" pitchFamily="34" charset="0"/>
                        </a:rPr>
                        <a:t> </a:t>
                      </a:r>
                      <a:endParaRPr lang="en-GB" sz="2000" dirty="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dirty="0">
                          <a:solidFill>
                            <a:sysClr val="windowText" lastClr="000000"/>
                          </a:solidFill>
                          <a:effectLst/>
                          <a:latin typeface="Century Gothic" panose="020B0502020202020204" pitchFamily="34" charset="0"/>
                        </a:rPr>
                        <a:t> </a:t>
                      </a:r>
                      <a:endParaRPr lang="en-GB" sz="2000" dirty="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dirty="0">
                          <a:solidFill>
                            <a:sysClr val="windowText" lastClr="000000"/>
                          </a:solidFill>
                          <a:effectLst/>
                          <a:latin typeface="Century Gothic" panose="020B0502020202020204" pitchFamily="34" charset="0"/>
                        </a:rPr>
                        <a:t> </a:t>
                      </a:r>
                      <a:endParaRPr lang="en-GB" sz="2000" dirty="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GB" sz="1800" dirty="0">
                          <a:solidFill>
                            <a:sysClr val="windowText" lastClr="000000"/>
                          </a:solidFill>
                          <a:effectLst/>
                          <a:latin typeface="Century Gothic" panose="020B0502020202020204" pitchFamily="34" charset="0"/>
                        </a:rPr>
                        <a:t> </a:t>
                      </a:r>
                      <a:endParaRPr lang="en-GB" sz="2000" dirty="0">
                        <a:solidFill>
                          <a:sysClr val="windowText" lastClr="000000"/>
                        </a:solidFill>
                        <a:effectLst/>
                        <a:latin typeface="Century Gothic" panose="020B0502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7775632"/>
                  </a:ext>
                </a:extLst>
              </a:tr>
            </a:tbl>
          </a:graphicData>
        </a:graphic>
      </p:graphicFrame>
    </p:spTree>
    <p:extLst>
      <p:ext uri="{BB962C8B-B14F-4D97-AF65-F5344CB8AC3E}">
        <p14:creationId xmlns:p14="http://schemas.microsoft.com/office/powerpoint/2010/main" val="361189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8BD3D1-C602-476B-9ED5-198C26001B3D}"/>
              </a:ext>
            </a:extLst>
          </p:cNvPr>
          <p:cNvSpPr txBox="1"/>
          <p:nvPr/>
        </p:nvSpPr>
        <p:spPr>
          <a:xfrm>
            <a:off x="218921" y="1131335"/>
            <a:ext cx="4023295" cy="1200329"/>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how to determine the density of a liquid.</a:t>
            </a:r>
          </a:p>
        </p:txBody>
      </p:sp>
      <p:sp>
        <p:nvSpPr>
          <p:cNvPr id="7" name="TextBox 6">
            <a:extLst>
              <a:ext uri="{FF2B5EF4-FFF2-40B4-BE49-F238E27FC236}">
                <a16:creationId xmlns:a16="http://schemas.microsoft.com/office/drawing/2014/main" id="{B7A3DBB4-E61A-41DB-AB0D-ECE0B2A2E82B}"/>
              </a:ext>
            </a:extLst>
          </p:cNvPr>
          <p:cNvSpPr txBox="1"/>
          <p:nvPr/>
        </p:nvSpPr>
        <p:spPr>
          <a:xfrm>
            <a:off x="218921" y="3748067"/>
            <a:ext cx="6370785" cy="2862322"/>
          </a:xfrm>
          <a:prstGeom prst="rect">
            <a:avLst/>
          </a:prstGeom>
          <a:noFill/>
          <a:ln>
            <a:noFill/>
          </a:ln>
        </p:spPr>
        <p:txBody>
          <a:bodyPr wrap="square" rtlCol="0">
            <a:spAutoFit/>
          </a:bodyPr>
          <a:lstStyle/>
          <a:p>
            <a:pPr marL="342900" indent="-342900">
              <a:buFont typeface="Arial" panose="020B0604020202020204" pitchFamily="34" charset="0"/>
              <a:buChar char="•"/>
            </a:pPr>
            <a:r>
              <a:rPr lang="en-US" dirty="0">
                <a:solidFill>
                  <a:schemeClr val="accent1"/>
                </a:solidFill>
                <a:latin typeface="Century Gothic" panose="020B0502020202020204" pitchFamily="34" charset="0"/>
              </a:rPr>
              <a:t>Measure the </a:t>
            </a:r>
            <a:r>
              <a:rPr lang="en-US" b="1" dirty="0">
                <a:solidFill>
                  <a:schemeClr val="accent1"/>
                </a:solidFill>
                <a:latin typeface="Century Gothic" panose="020B0502020202020204" pitchFamily="34" charset="0"/>
              </a:rPr>
              <a:t>volume</a:t>
            </a:r>
            <a:r>
              <a:rPr lang="en-US" dirty="0">
                <a:solidFill>
                  <a:schemeClr val="accent1"/>
                </a:solidFill>
                <a:latin typeface="Century Gothic" panose="020B0502020202020204" pitchFamily="34" charset="0"/>
              </a:rPr>
              <a:t> using a </a:t>
            </a:r>
            <a:r>
              <a:rPr lang="en-US" b="1" dirty="0">
                <a:solidFill>
                  <a:schemeClr val="accent1"/>
                </a:solidFill>
                <a:latin typeface="Century Gothic" panose="020B0502020202020204" pitchFamily="34" charset="0"/>
              </a:rPr>
              <a:t>measuring cylinder</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Measure the </a:t>
            </a:r>
            <a:r>
              <a:rPr lang="en-US" b="1" dirty="0">
                <a:solidFill>
                  <a:schemeClr val="accent1"/>
                </a:solidFill>
                <a:latin typeface="Century Gothic" panose="020B0502020202020204" pitchFamily="34" charset="0"/>
              </a:rPr>
              <a:t>mass</a:t>
            </a:r>
            <a:r>
              <a:rPr lang="en-US" dirty="0">
                <a:solidFill>
                  <a:schemeClr val="accent1"/>
                </a:solidFill>
                <a:latin typeface="Century Gothic" panose="020B0502020202020204" pitchFamily="34" charset="0"/>
              </a:rPr>
              <a:t> of the empty measuring cylinder using a </a:t>
            </a:r>
            <a:r>
              <a:rPr lang="en-US" b="1" dirty="0">
                <a:solidFill>
                  <a:schemeClr val="accent1"/>
                </a:solidFill>
                <a:latin typeface="Century Gothic" panose="020B0502020202020204" pitchFamily="34" charset="0"/>
              </a:rPr>
              <a:t>mass balance</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Measure the mass of the measuring cylinder when the liquid is in it and </a:t>
            </a:r>
            <a:r>
              <a:rPr lang="en-US" b="1" dirty="0">
                <a:solidFill>
                  <a:schemeClr val="accent1"/>
                </a:solidFill>
                <a:latin typeface="Century Gothic" panose="020B0502020202020204" pitchFamily="34" charset="0"/>
              </a:rPr>
              <a:t>subtract</a:t>
            </a:r>
            <a:r>
              <a:rPr lang="en-US" dirty="0">
                <a:solidFill>
                  <a:schemeClr val="accent1"/>
                </a:solidFill>
                <a:latin typeface="Century Gothic" panose="020B0502020202020204" pitchFamily="34" charset="0"/>
              </a:rPr>
              <a:t> the mass of the empty cylinder</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Use the equation </a:t>
            </a:r>
            <a:r>
              <a:rPr lang="en-US" b="1" dirty="0">
                <a:solidFill>
                  <a:schemeClr val="accent1"/>
                </a:solidFill>
                <a:latin typeface="Century Gothic" panose="020B0502020202020204" pitchFamily="34" charset="0"/>
              </a:rPr>
              <a:t>density = mass/volume</a:t>
            </a:r>
          </a:p>
        </p:txBody>
      </p:sp>
      <p:sp>
        <p:nvSpPr>
          <p:cNvPr id="11" name="Title 2">
            <a:extLst>
              <a:ext uri="{FF2B5EF4-FFF2-40B4-BE49-F238E27FC236}">
                <a16:creationId xmlns:a16="http://schemas.microsoft.com/office/drawing/2014/main" id="{CB3FC8D1-97C6-4353-9218-393AFFC6FBDC}"/>
              </a:ext>
            </a:extLst>
          </p:cNvPr>
          <p:cNvSpPr txBox="1">
            <a:spLocks/>
          </p:cNvSpPr>
          <p:nvPr/>
        </p:nvSpPr>
        <p:spPr>
          <a:xfrm>
            <a:off x="254867" y="102483"/>
            <a:ext cx="11217987" cy="461665"/>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GB" dirty="0">
                <a:latin typeface="Century Gothic" panose="020B0502020202020204" pitchFamily="34" charset="0"/>
              </a:rPr>
              <a:t>I: Describe: </a:t>
            </a:r>
            <a:r>
              <a:rPr lang="en-GB" i="1" dirty="0">
                <a:latin typeface="Century Gothic" panose="020B0502020202020204" pitchFamily="34" charset="0"/>
              </a:rPr>
              <a:t>to recall facts, events or processes in an accurate way</a:t>
            </a:r>
          </a:p>
        </p:txBody>
      </p:sp>
      <p:pic>
        <p:nvPicPr>
          <p:cNvPr id="9" name="Picture 8" descr="Shape, arrow&#10;&#10;Description automatically generated">
            <a:extLst>
              <a:ext uri="{FF2B5EF4-FFF2-40B4-BE49-F238E27FC236}">
                <a16:creationId xmlns:a16="http://schemas.microsoft.com/office/drawing/2014/main" id="{1DDAD2BB-43AA-F142-AE96-FF6E9B527AA4}"/>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2" name="TextBox 11">
            <a:extLst>
              <a:ext uri="{FF2B5EF4-FFF2-40B4-BE49-F238E27FC236}">
                <a16:creationId xmlns:a16="http://schemas.microsoft.com/office/drawing/2014/main" id="{1F83F6A9-C3A6-0D48-BA8C-4080C9DFE807}"/>
              </a:ext>
            </a:extLst>
          </p:cNvPr>
          <p:cNvSpPr txBox="1"/>
          <p:nvPr/>
        </p:nvSpPr>
        <p:spPr>
          <a:xfrm>
            <a:off x="218921" y="855835"/>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3" name="TextBox 12">
            <a:extLst>
              <a:ext uri="{FF2B5EF4-FFF2-40B4-BE49-F238E27FC236}">
                <a16:creationId xmlns:a16="http://schemas.microsoft.com/office/drawing/2014/main" id="{DEDA438C-E435-8D44-A5F0-5C5010151EBB}"/>
              </a:ext>
            </a:extLst>
          </p:cNvPr>
          <p:cNvSpPr txBox="1"/>
          <p:nvPr/>
        </p:nvSpPr>
        <p:spPr>
          <a:xfrm>
            <a:off x="200661" y="3338039"/>
            <a:ext cx="233951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88E82B75-4193-CC40-8D7C-310C91E33C39}"/>
              </a:ext>
            </a:extLst>
          </p:cNvPr>
          <p:cNvSpPr/>
          <p:nvPr/>
        </p:nvSpPr>
        <p:spPr>
          <a:xfrm>
            <a:off x="6969262" y="1307191"/>
            <a:ext cx="4138550" cy="4154984"/>
          </a:xfrm>
          <a:prstGeom prst="rect">
            <a:avLst/>
          </a:prstGeom>
        </p:spPr>
        <p:txBody>
          <a:bodyPr wrap="square">
            <a:spAutoFit/>
          </a:bodyPr>
          <a:lstStyle/>
          <a:p>
            <a:r>
              <a:rPr lang="en-GB" sz="2400">
                <a:latin typeface="Century Gothic" panose="020B0502020202020204" pitchFamily="34" charset="0"/>
              </a:rPr>
              <a:t>To ‘describe’, your answer should:</a:t>
            </a:r>
          </a:p>
          <a:p>
            <a:endParaRPr lang="en-GB" sz="2400">
              <a:latin typeface="Century Gothic" panose="020B0502020202020204" pitchFamily="34" charset="0"/>
            </a:endParaRPr>
          </a:p>
          <a:p>
            <a:pPr marL="285750" indent="-285750">
              <a:buFont typeface="Arial" panose="020B0604020202020204" pitchFamily="34" charset="0"/>
              <a:buChar char="•"/>
            </a:pPr>
            <a:r>
              <a:rPr lang="en-GB" sz="2400">
                <a:latin typeface="Century Gothic" panose="020B0502020202020204" pitchFamily="34" charset="0"/>
              </a:rPr>
              <a:t>Use </a:t>
            </a:r>
            <a:r>
              <a:rPr lang="en-GB" sz="2400" b="1">
                <a:latin typeface="Century Gothic" panose="020B0502020202020204" pitchFamily="34" charset="0"/>
              </a:rPr>
              <a:t>bullet points.</a:t>
            </a:r>
          </a:p>
          <a:p>
            <a:pPr marL="285750" indent="-285750">
              <a:buFont typeface="Arial" panose="020B0604020202020204" pitchFamily="34" charset="0"/>
              <a:buChar char="•"/>
            </a:pPr>
            <a:r>
              <a:rPr lang="en-GB" sz="2400">
                <a:latin typeface="Century Gothic" panose="020B0502020202020204" pitchFamily="34" charset="0"/>
              </a:rPr>
              <a:t>Include each step of the process in a </a:t>
            </a:r>
            <a:r>
              <a:rPr lang="en-GB" sz="2400" b="1">
                <a:latin typeface="Century Gothic" panose="020B0502020202020204" pitchFamily="34" charset="0"/>
              </a:rPr>
              <a:t>logical order.</a:t>
            </a:r>
          </a:p>
          <a:p>
            <a:pPr marL="285750" indent="-285750">
              <a:buFont typeface="Arial" panose="020B0604020202020204" pitchFamily="34" charset="0"/>
              <a:buChar char="•"/>
            </a:pPr>
            <a:r>
              <a:rPr lang="en-GB" sz="2400">
                <a:latin typeface="Century Gothic" panose="020B0502020202020204" pitchFamily="34" charset="0"/>
              </a:rPr>
              <a:t>Use </a:t>
            </a:r>
            <a:r>
              <a:rPr lang="en-GB" sz="2400" b="1">
                <a:latin typeface="Century Gothic" panose="020B0502020202020204" pitchFamily="34" charset="0"/>
              </a:rPr>
              <a:t>keywords</a:t>
            </a:r>
            <a:r>
              <a:rPr lang="en-GB" sz="2400">
                <a:latin typeface="Century Gothic" panose="020B0502020202020204" pitchFamily="34" charset="0"/>
              </a:rPr>
              <a:t> throughout the answer</a:t>
            </a:r>
          </a:p>
          <a:p>
            <a:pPr marL="285750" indent="-285750">
              <a:buFont typeface="Arial" panose="020B0604020202020204" pitchFamily="34" charset="0"/>
              <a:buChar char="•"/>
            </a:pPr>
            <a:r>
              <a:rPr lang="en-GB" sz="2400">
                <a:latin typeface="Century Gothic" panose="020B0502020202020204" pitchFamily="34" charset="0"/>
              </a:rPr>
              <a:t>Stay </a:t>
            </a:r>
            <a:r>
              <a:rPr lang="en-GB" sz="2400" b="1">
                <a:latin typeface="Century Gothic" panose="020B0502020202020204" pitchFamily="34" charset="0"/>
              </a:rPr>
              <a:t>focused</a:t>
            </a:r>
            <a:r>
              <a:rPr lang="en-GB" sz="2400">
                <a:latin typeface="Century Gothic" panose="020B0502020202020204" pitchFamily="34" charset="0"/>
              </a:rPr>
              <a:t> on the question.</a:t>
            </a:r>
          </a:p>
        </p:txBody>
      </p:sp>
      <p:pic>
        <p:nvPicPr>
          <p:cNvPr id="1026" name="Picture 2" descr="Free Beaker Chemistry vector and picture">
            <a:extLst>
              <a:ext uri="{FF2B5EF4-FFF2-40B4-BE49-F238E27FC236}">
                <a16:creationId xmlns:a16="http://schemas.microsoft.com/office/drawing/2014/main" id="{607EBE1A-F67A-8E8A-8E56-1F31B6CBAE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500282" y="1082730"/>
            <a:ext cx="1891273" cy="2296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4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8BD3D1-C602-476B-9ED5-198C26001B3D}"/>
              </a:ext>
            </a:extLst>
          </p:cNvPr>
          <p:cNvSpPr txBox="1"/>
          <p:nvPr/>
        </p:nvSpPr>
        <p:spPr>
          <a:xfrm>
            <a:off x="218921" y="1131335"/>
            <a:ext cx="4442726" cy="1200329"/>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how to determine the density of a regularly shaped object.</a:t>
            </a:r>
          </a:p>
        </p:txBody>
      </p:sp>
      <p:sp>
        <p:nvSpPr>
          <p:cNvPr id="7" name="TextBox 6">
            <a:extLst>
              <a:ext uri="{FF2B5EF4-FFF2-40B4-BE49-F238E27FC236}">
                <a16:creationId xmlns:a16="http://schemas.microsoft.com/office/drawing/2014/main" id="{B7A3DBB4-E61A-41DB-AB0D-ECE0B2A2E82B}"/>
              </a:ext>
            </a:extLst>
          </p:cNvPr>
          <p:cNvSpPr txBox="1"/>
          <p:nvPr/>
        </p:nvSpPr>
        <p:spPr>
          <a:xfrm>
            <a:off x="218921" y="3748067"/>
            <a:ext cx="6370785" cy="1754326"/>
          </a:xfrm>
          <a:prstGeom prst="rect">
            <a:avLst/>
          </a:prstGeom>
          <a:noFill/>
          <a:ln>
            <a:noFill/>
          </a:ln>
        </p:spPr>
        <p:txBody>
          <a:bodyPr wrap="square" rtlCol="0">
            <a:spAutoFit/>
          </a:bodyPr>
          <a:lstStyle/>
          <a:p>
            <a:pPr marL="285750" indent="-285750">
              <a:buFont typeface="Arial" panose="020B0604020202020204" pitchFamily="34" charset="0"/>
              <a:buChar char="•"/>
            </a:pPr>
            <a:r>
              <a:rPr lang="en-US" dirty="0">
                <a:solidFill>
                  <a:schemeClr val="accent1"/>
                </a:solidFill>
                <a:latin typeface="Century Gothic" panose="020B0502020202020204" pitchFamily="34" charset="0"/>
              </a:rPr>
              <a:t>Measure the </a:t>
            </a:r>
            <a:r>
              <a:rPr lang="en-US" b="1" dirty="0">
                <a:solidFill>
                  <a:schemeClr val="accent1"/>
                </a:solidFill>
                <a:latin typeface="Century Gothic" panose="020B0502020202020204" pitchFamily="34" charset="0"/>
              </a:rPr>
              <a:t>mass</a:t>
            </a:r>
            <a:r>
              <a:rPr lang="en-US" dirty="0">
                <a:solidFill>
                  <a:schemeClr val="accent1"/>
                </a:solidFill>
                <a:latin typeface="Century Gothic" panose="020B0502020202020204" pitchFamily="34" charset="0"/>
              </a:rPr>
              <a:t> of the object using a </a:t>
            </a:r>
            <a:r>
              <a:rPr lang="en-US" b="1" dirty="0">
                <a:solidFill>
                  <a:schemeClr val="accent1"/>
                </a:solidFill>
                <a:latin typeface="Century Gothic" panose="020B0502020202020204" pitchFamily="34" charset="0"/>
              </a:rPr>
              <a:t>mass balance</a:t>
            </a:r>
          </a:p>
          <a:p>
            <a:pPr marL="285750" indent="-285750">
              <a:buFont typeface="Arial" panose="020B0604020202020204" pitchFamily="34" charset="0"/>
              <a:buChar char="•"/>
            </a:pPr>
            <a:endParaRPr lang="en-US" b="1" dirty="0">
              <a:solidFill>
                <a:schemeClr val="accent1"/>
              </a:solidFill>
              <a:latin typeface="Century Gothic" panose="020B0502020202020204" pitchFamily="34" charset="0"/>
            </a:endParaRPr>
          </a:p>
          <a:p>
            <a:pPr marL="285750" indent="-285750">
              <a:buFont typeface="Arial" panose="020B0604020202020204" pitchFamily="34" charset="0"/>
              <a:buChar char="•"/>
            </a:pPr>
            <a:r>
              <a:rPr lang="en-US" dirty="0">
                <a:solidFill>
                  <a:schemeClr val="accent1"/>
                </a:solidFill>
                <a:latin typeface="Century Gothic" panose="020B0502020202020204" pitchFamily="34" charset="0"/>
              </a:rPr>
              <a:t>Calculate the </a:t>
            </a:r>
            <a:r>
              <a:rPr lang="en-US" b="1" dirty="0">
                <a:solidFill>
                  <a:schemeClr val="accent1"/>
                </a:solidFill>
                <a:latin typeface="Century Gothic" panose="020B0502020202020204" pitchFamily="34" charset="0"/>
              </a:rPr>
              <a:t>volume</a:t>
            </a:r>
            <a:r>
              <a:rPr lang="en-US" dirty="0">
                <a:solidFill>
                  <a:schemeClr val="accent1"/>
                </a:solidFill>
                <a:latin typeface="Century Gothic" panose="020B0502020202020204" pitchFamily="34" charset="0"/>
              </a:rPr>
              <a:t> using its dimensions (V=</a:t>
            </a:r>
            <a:r>
              <a:rPr lang="en-US" dirty="0" err="1">
                <a:solidFill>
                  <a:schemeClr val="accent1"/>
                </a:solidFill>
                <a:latin typeface="Century Gothic" panose="020B0502020202020204" pitchFamily="34" charset="0"/>
              </a:rPr>
              <a:t>lbh</a:t>
            </a:r>
            <a:r>
              <a:rPr lang="en-US" dirty="0">
                <a:solidFill>
                  <a:schemeClr val="accent1"/>
                </a:solidFill>
                <a:latin typeface="Century Gothic" panose="020B0502020202020204" pitchFamily="34" charset="0"/>
              </a:rPr>
              <a:t>)</a:t>
            </a:r>
            <a:endParaRPr lang="en-US" b="1" dirty="0">
              <a:solidFill>
                <a:schemeClr val="accent1"/>
              </a:solidFill>
              <a:latin typeface="Century Gothic" panose="020B0502020202020204" pitchFamily="34" charset="0"/>
            </a:endParaRPr>
          </a:p>
          <a:p>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Use the equation </a:t>
            </a:r>
            <a:r>
              <a:rPr lang="en-US" b="1" dirty="0">
                <a:solidFill>
                  <a:schemeClr val="accent1"/>
                </a:solidFill>
                <a:latin typeface="Century Gothic" panose="020B0502020202020204" pitchFamily="34" charset="0"/>
              </a:rPr>
              <a:t>density = mass/volume</a:t>
            </a:r>
          </a:p>
        </p:txBody>
      </p:sp>
      <p:sp>
        <p:nvSpPr>
          <p:cNvPr id="11" name="Title 2">
            <a:extLst>
              <a:ext uri="{FF2B5EF4-FFF2-40B4-BE49-F238E27FC236}">
                <a16:creationId xmlns:a16="http://schemas.microsoft.com/office/drawing/2014/main" id="{CB3FC8D1-97C6-4353-9218-393AFFC6FBDC}"/>
              </a:ext>
            </a:extLst>
          </p:cNvPr>
          <p:cNvSpPr txBox="1">
            <a:spLocks/>
          </p:cNvSpPr>
          <p:nvPr/>
        </p:nvSpPr>
        <p:spPr>
          <a:xfrm>
            <a:off x="254867" y="102483"/>
            <a:ext cx="11217987" cy="461665"/>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GB" dirty="0">
                <a:latin typeface="Century Gothic" panose="020B0502020202020204" pitchFamily="34" charset="0"/>
              </a:rPr>
              <a:t>We: Describe: </a:t>
            </a:r>
            <a:r>
              <a:rPr lang="en-GB" i="1" dirty="0">
                <a:latin typeface="Century Gothic" panose="020B0502020202020204" pitchFamily="34" charset="0"/>
              </a:rPr>
              <a:t>to recall facts, events or processes in an accurate way</a:t>
            </a:r>
          </a:p>
        </p:txBody>
      </p:sp>
      <p:pic>
        <p:nvPicPr>
          <p:cNvPr id="9" name="Picture 8" descr="Shape, arrow&#10;&#10;Description automatically generated">
            <a:extLst>
              <a:ext uri="{FF2B5EF4-FFF2-40B4-BE49-F238E27FC236}">
                <a16:creationId xmlns:a16="http://schemas.microsoft.com/office/drawing/2014/main" id="{1DDAD2BB-43AA-F142-AE96-FF6E9B527AA4}"/>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2" name="TextBox 11">
            <a:extLst>
              <a:ext uri="{FF2B5EF4-FFF2-40B4-BE49-F238E27FC236}">
                <a16:creationId xmlns:a16="http://schemas.microsoft.com/office/drawing/2014/main" id="{1F83F6A9-C3A6-0D48-BA8C-4080C9DFE807}"/>
              </a:ext>
            </a:extLst>
          </p:cNvPr>
          <p:cNvSpPr txBox="1"/>
          <p:nvPr/>
        </p:nvSpPr>
        <p:spPr>
          <a:xfrm>
            <a:off x="218921" y="855835"/>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3" name="TextBox 12">
            <a:extLst>
              <a:ext uri="{FF2B5EF4-FFF2-40B4-BE49-F238E27FC236}">
                <a16:creationId xmlns:a16="http://schemas.microsoft.com/office/drawing/2014/main" id="{DEDA438C-E435-8D44-A5F0-5C5010151EBB}"/>
              </a:ext>
            </a:extLst>
          </p:cNvPr>
          <p:cNvSpPr txBox="1"/>
          <p:nvPr/>
        </p:nvSpPr>
        <p:spPr>
          <a:xfrm>
            <a:off x="200661" y="3338039"/>
            <a:ext cx="233951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88E82B75-4193-CC40-8D7C-310C91E33C39}"/>
              </a:ext>
            </a:extLst>
          </p:cNvPr>
          <p:cNvSpPr/>
          <p:nvPr/>
        </p:nvSpPr>
        <p:spPr>
          <a:xfrm>
            <a:off x="6969262" y="1307191"/>
            <a:ext cx="4138550" cy="4154984"/>
          </a:xfrm>
          <a:prstGeom prst="rect">
            <a:avLst/>
          </a:prstGeom>
        </p:spPr>
        <p:txBody>
          <a:bodyPr wrap="square">
            <a:spAutoFit/>
          </a:bodyPr>
          <a:lstStyle/>
          <a:p>
            <a:r>
              <a:rPr lang="en-GB" sz="2400">
                <a:latin typeface="Century Gothic" panose="020B0502020202020204" pitchFamily="34" charset="0"/>
              </a:rPr>
              <a:t>To ‘describe’, your answer should:</a:t>
            </a:r>
          </a:p>
          <a:p>
            <a:endParaRPr lang="en-GB" sz="2400">
              <a:latin typeface="Century Gothic" panose="020B0502020202020204" pitchFamily="34" charset="0"/>
            </a:endParaRPr>
          </a:p>
          <a:p>
            <a:pPr marL="285750" indent="-285750">
              <a:buFont typeface="Arial" panose="020B0604020202020204" pitchFamily="34" charset="0"/>
              <a:buChar char="•"/>
            </a:pPr>
            <a:r>
              <a:rPr lang="en-GB" sz="2400">
                <a:latin typeface="Century Gothic" panose="020B0502020202020204" pitchFamily="34" charset="0"/>
              </a:rPr>
              <a:t>Use </a:t>
            </a:r>
            <a:r>
              <a:rPr lang="en-GB" sz="2400" b="1">
                <a:latin typeface="Century Gothic" panose="020B0502020202020204" pitchFamily="34" charset="0"/>
              </a:rPr>
              <a:t>bullet points.</a:t>
            </a:r>
          </a:p>
          <a:p>
            <a:pPr marL="285750" indent="-285750">
              <a:buFont typeface="Arial" panose="020B0604020202020204" pitchFamily="34" charset="0"/>
              <a:buChar char="•"/>
            </a:pPr>
            <a:r>
              <a:rPr lang="en-GB" sz="2400">
                <a:latin typeface="Century Gothic" panose="020B0502020202020204" pitchFamily="34" charset="0"/>
              </a:rPr>
              <a:t>Include each step of the process in a </a:t>
            </a:r>
            <a:r>
              <a:rPr lang="en-GB" sz="2400" b="1">
                <a:latin typeface="Century Gothic" panose="020B0502020202020204" pitchFamily="34" charset="0"/>
              </a:rPr>
              <a:t>logical order.</a:t>
            </a:r>
          </a:p>
          <a:p>
            <a:pPr marL="285750" indent="-285750">
              <a:buFont typeface="Arial" panose="020B0604020202020204" pitchFamily="34" charset="0"/>
              <a:buChar char="•"/>
            </a:pPr>
            <a:r>
              <a:rPr lang="en-GB" sz="2400">
                <a:latin typeface="Century Gothic" panose="020B0502020202020204" pitchFamily="34" charset="0"/>
              </a:rPr>
              <a:t>Use </a:t>
            </a:r>
            <a:r>
              <a:rPr lang="en-GB" sz="2400" b="1">
                <a:latin typeface="Century Gothic" panose="020B0502020202020204" pitchFamily="34" charset="0"/>
              </a:rPr>
              <a:t>keywords</a:t>
            </a:r>
            <a:r>
              <a:rPr lang="en-GB" sz="2400">
                <a:latin typeface="Century Gothic" panose="020B0502020202020204" pitchFamily="34" charset="0"/>
              </a:rPr>
              <a:t> throughout the answer</a:t>
            </a:r>
          </a:p>
          <a:p>
            <a:pPr marL="285750" indent="-285750">
              <a:buFont typeface="Arial" panose="020B0604020202020204" pitchFamily="34" charset="0"/>
              <a:buChar char="•"/>
            </a:pPr>
            <a:r>
              <a:rPr lang="en-GB" sz="2400">
                <a:latin typeface="Century Gothic" panose="020B0502020202020204" pitchFamily="34" charset="0"/>
              </a:rPr>
              <a:t>Stay </a:t>
            </a:r>
            <a:r>
              <a:rPr lang="en-GB" sz="2400" b="1">
                <a:latin typeface="Century Gothic" panose="020B0502020202020204" pitchFamily="34" charset="0"/>
              </a:rPr>
              <a:t>focused</a:t>
            </a:r>
            <a:r>
              <a:rPr lang="en-GB" sz="2400">
                <a:latin typeface="Century Gothic" panose="020B0502020202020204" pitchFamily="34" charset="0"/>
              </a:rPr>
              <a:t> on the question.</a:t>
            </a:r>
          </a:p>
        </p:txBody>
      </p:sp>
      <p:pic>
        <p:nvPicPr>
          <p:cNvPr id="2050" name="Picture 2" descr="Free box cube green illustration">
            <a:extLst>
              <a:ext uri="{FF2B5EF4-FFF2-40B4-BE49-F238E27FC236}">
                <a16:creationId xmlns:a16="http://schemas.microsoft.com/office/drawing/2014/main" id="{0A6A85D4-6D2C-6853-535D-27A3E70524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0231" y="1494742"/>
            <a:ext cx="1789206" cy="1616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02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8BD3D1-C602-476B-9ED5-198C26001B3D}"/>
              </a:ext>
            </a:extLst>
          </p:cNvPr>
          <p:cNvSpPr txBox="1"/>
          <p:nvPr/>
        </p:nvSpPr>
        <p:spPr>
          <a:xfrm>
            <a:off x="218921" y="1131335"/>
            <a:ext cx="3456608" cy="1569660"/>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how to determine the density of an irregularly shaped object.</a:t>
            </a:r>
          </a:p>
        </p:txBody>
      </p:sp>
      <p:sp>
        <p:nvSpPr>
          <p:cNvPr id="7" name="TextBox 6">
            <a:extLst>
              <a:ext uri="{FF2B5EF4-FFF2-40B4-BE49-F238E27FC236}">
                <a16:creationId xmlns:a16="http://schemas.microsoft.com/office/drawing/2014/main" id="{B7A3DBB4-E61A-41DB-AB0D-ECE0B2A2E82B}"/>
              </a:ext>
            </a:extLst>
          </p:cNvPr>
          <p:cNvSpPr txBox="1"/>
          <p:nvPr/>
        </p:nvSpPr>
        <p:spPr>
          <a:xfrm>
            <a:off x="200992" y="3281902"/>
            <a:ext cx="6370785" cy="3416320"/>
          </a:xfrm>
          <a:prstGeom prst="rect">
            <a:avLst/>
          </a:prstGeom>
          <a:noFill/>
          <a:ln>
            <a:noFill/>
          </a:ln>
        </p:spPr>
        <p:txBody>
          <a:bodyPr wrap="square" rtlCol="0">
            <a:spAutoFit/>
          </a:bodyPr>
          <a:lstStyle/>
          <a:p>
            <a:pPr marL="285750" indent="-285750">
              <a:buFont typeface="Arial" panose="020B0604020202020204" pitchFamily="34" charset="0"/>
              <a:buChar char="•"/>
            </a:pPr>
            <a:r>
              <a:rPr lang="en-US" dirty="0">
                <a:solidFill>
                  <a:schemeClr val="accent1"/>
                </a:solidFill>
                <a:latin typeface="Century Gothic" panose="020B0502020202020204" pitchFamily="34" charset="0"/>
              </a:rPr>
              <a:t>Measure the </a:t>
            </a:r>
            <a:r>
              <a:rPr lang="en-US" b="1" dirty="0">
                <a:solidFill>
                  <a:schemeClr val="accent1"/>
                </a:solidFill>
                <a:latin typeface="Century Gothic" panose="020B0502020202020204" pitchFamily="34" charset="0"/>
              </a:rPr>
              <a:t>mass</a:t>
            </a:r>
            <a:r>
              <a:rPr lang="en-US" dirty="0">
                <a:solidFill>
                  <a:schemeClr val="accent1"/>
                </a:solidFill>
                <a:latin typeface="Century Gothic" panose="020B0502020202020204" pitchFamily="34" charset="0"/>
              </a:rPr>
              <a:t> of the object using a </a:t>
            </a:r>
            <a:r>
              <a:rPr lang="en-US" b="1" dirty="0">
                <a:solidFill>
                  <a:schemeClr val="accent1"/>
                </a:solidFill>
                <a:latin typeface="Century Gothic" panose="020B0502020202020204" pitchFamily="34" charset="0"/>
              </a:rPr>
              <a:t>mass balance</a:t>
            </a:r>
          </a:p>
          <a:p>
            <a:pPr marL="285750" indent="-285750">
              <a:buFont typeface="Arial" panose="020B0604020202020204" pitchFamily="34" charset="0"/>
              <a:buChar char="•"/>
            </a:pPr>
            <a:endParaRPr lang="en-US" b="1" dirty="0">
              <a:solidFill>
                <a:schemeClr val="accent1"/>
              </a:solidFill>
              <a:latin typeface="Century Gothic" panose="020B0502020202020204" pitchFamily="34" charset="0"/>
            </a:endParaRPr>
          </a:p>
          <a:p>
            <a:pPr marL="285750" indent="-285750">
              <a:buFont typeface="Arial" panose="020B0604020202020204" pitchFamily="34" charset="0"/>
              <a:buChar char="•"/>
            </a:pPr>
            <a:r>
              <a:rPr lang="en-US" dirty="0">
                <a:solidFill>
                  <a:schemeClr val="accent1"/>
                </a:solidFill>
                <a:latin typeface="Century Gothic" panose="020B0502020202020204" pitchFamily="34" charset="0"/>
              </a:rPr>
              <a:t>Part fill a measuring cylinder with water and place next to a </a:t>
            </a:r>
            <a:r>
              <a:rPr lang="en-US" b="1" dirty="0">
                <a:solidFill>
                  <a:schemeClr val="accent1"/>
                </a:solidFill>
                <a:latin typeface="Century Gothic" panose="020B0502020202020204" pitchFamily="34" charset="0"/>
              </a:rPr>
              <a:t>displacement can or Eureka can</a:t>
            </a:r>
          </a:p>
          <a:p>
            <a:pPr marL="285750" indent="-285750">
              <a:buFont typeface="Arial" panose="020B0604020202020204" pitchFamily="34" charset="0"/>
              <a:buChar char="•"/>
            </a:pPr>
            <a:endParaRPr lang="en-US" b="1" dirty="0">
              <a:solidFill>
                <a:schemeClr val="accent1"/>
              </a:solidFill>
              <a:latin typeface="Century Gothic" panose="020B0502020202020204" pitchFamily="34" charset="0"/>
            </a:endParaRPr>
          </a:p>
          <a:p>
            <a:pPr marL="285750" indent="-285750">
              <a:buFont typeface="Arial" panose="020B0604020202020204" pitchFamily="34" charset="0"/>
              <a:buChar char="•"/>
            </a:pPr>
            <a:r>
              <a:rPr lang="en-US" dirty="0">
                <a:solidFill>
                  <a:schemeClr val="accent1"/>
                </a:solidFill>
                <a:latin typeface="Century Gothic" panose="020B0502020202020204" pitchFamily="34" charset="0"/>
              </a:rPr>
              <a:t>Add the object to the measuring cylinder and measure the </a:t>
            </a:r>
            <a:r>
              <a:rPr lang="en-US" b="1" dirty="0">
                <a:solidFill>
                  <a:schemeClr val="accent1"/>
                </a:solidFill>
                <a:latin typeface="Century Gothic" panose="020B0502020202020204" pitchFamily="34" charset="0"/>
              </a:rPr>
              <a:t>volume</a:t>
            </a:r>
            <a:r>
              <a:rPr lang="en-US" dirty="0">
                <a:solidFill>
                  <a:schemeClr val="accent1"/>
                </a:solidFill>
                <a:latin typeface="Century Gothic" panose="020B0502020202020204" pitchFamily="34" charset="0"/>
              </a:rPr>
              <a:t> of water </a:t>
            </a:r>
            <a:r>
              <a:rPr lang="en-US" b="1" dirty="0">
                <a:solidFill>
                  <a:schemeClr val="accent1"/>
                </a:solidFill>
                <a:latin typeface="Century Gothic" panose="020B0502020202020204" pitchFamily="34" charset="0"/>
              </a:rPr>
              <a:t>displaced</a:t>
            </a:r>
            <a:r>
              <a:rPr lang="en-US" dirty="0">
                <a:solidFill>
                  <a:schemeClr val="accent1"/>
                </a:solidFill>
                <a:latin typeface="Century Gothic" panose="020B0502020202020204" pitchFamily="34" charset="0"/>
              </a:rPr>
              <a:t>. </a:t>
            </a:r>
          </a:p>
          <a:p>
            <a:pPr marL="285750" indent="-285750">
              <a:buFont typeface="Arial" panose="020B0604020202020204" pitchFamily="34" charset="0"/>
              <a:buChar char="•"/>
            </a:pPr>
            <a:endParaRPr lang="en-US" b="1" dirty="0">
              <a:solidFill>
                <a:schemeClr val="accent1"/>
              </a:solidFill>
              <a:latin typeface="Century Gothic" panose="020B0502020202020204" pitchFamily="34" charset="0"/>
            </a:endParaRPr>
          </a:p>
          <a:p>
            <a:pPr marL="285750" indent="-285750">
              <a:buFont typeface="Arial" panose="020B0604020202020204" pitchFamily="34" charset="0"/>
              <a:buChar char="•"/>
            </a:pPr>
            <a:r>
              <a:rPr lang="en-US" dirty="0">
                <a:solidFill>
                  <a:schemeClr val="accent1"/>
                </a:solidFill>
                <a:latin typeface="Century Gothic" panose="020B0502020202020204" pitchFamily="34" charset="0"/>
              </a:rPr>
              <a:t>This is the</a:t>
            </a:r>
            <a:r>
              <a:rPr lang="en-US" b="1" dirty="0">
                <a:solidFill>
                  <a:schemeClr val="accent1"/>
                </a:solidFill>
                <a:latin typeface="Century Gothic" panose="020B0502020202020204" pitchFamily="34" charset="0"/>
              </a:rPr>
              <a:t> volume of the object</a:t>
            </a:r>
          </a:p>
          <a:p>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Use the equation </a:t>
            </a:r>
            <a:r>
              <a:rPr lang="en-US" b="1" dirty="0">
                <a:solidFill>
                  <a:schemeClr val="accent1"/>
                </a:solidFill>
                <a:latin typeface="Century Gothic" panose="020B0502020202020204" pitchFamily="34" charset="0"/>
              </a:rPr>
              <a:t>density = mass/volume</a:t>
            </a:r>
          </a:p>
        </p:txBody>
      </p:sp>
      <p:sp>
        <p:nvSpPr>
          <p:cNvPr id="11" name="Title 2">
            <a:extLst>
              <a:ext uri="{FF2B5EF4-FFF2-40B4-BE49-F238E27FC236}">
                <a16:creationId xmlns:a16="http://schemas.microsoft.com/office/drawing/2014/main" id="{CB3FC8D1-97C6-4353-9218-393AFFC6FBDC}"/>
              </a:ext>
            </a:extLst>
          </p:cNvPr>
          <p:cNvSpPr txBox="1">
            <a:spLocks/>
          </p:cNvSpPr>
          <p:nvPr/>
        </p:nvSpPr>
        <p:spPr>
          <a:xfrm>
            <a:off x="254867" y="102483"/>
            <a:ext cx="11217987" cy="461665"/>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GB" dirty="0">
                <a:latin typeface="Century Gothic" panose="020B0502020202020204" pitchFamily="34" charset="0"/>
              </a:rPr>
              <a:t>You: Describe: </a:t>
            </a:r>
            <a:r>
              <a:rPr lang="en-GB" i="1" dirty="0">
                <a:latin typeface="Century Gothic" panose="020B0502020202020204" pitchFamily="34" charset="0"/>
              </a:rPr>
              <a:t>to recall facts, events or processes in an accurate way</a:t>
            </a:r>
          </a:p>
        </p:txBody>
      </p:sp>
      <p:pic>
        <p:nvPicPr>
          <p:cNvPr id="9" name="Picture 8" descr="Shape, arrow&#10;&#10;Description automatically generated">
            <a:extLst>
              <a:ext uri="{FF2B5EF4-FFF2-40B4-BE49-F238E27FC236}">
                <a16:creationId xmlns:a16="http://schemas.microsoft.com/office/drawing/2014/main" id="{1DDAD2BB-43AA-F142-AE96-FF6E9B527AA4}"/>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2" name="TextBox 11">
            <a:extLst>
              <a:ext uri="{FF2B5EF4-FFF2-40B4-BE49-F238E27FC236}">
                <a16:creationId xmlns:a16="http://schemas.microsoft.com/office/drawing/2014/main" id="{1F83F6A9-C3A6-0D48-BA8C-4080C9DFE807}"/>
              </a:ext>
            </a:extLst>
          </p:cNvPr>
          <p:cNvSpPr txBox="1"/>
          <p:nvPr/>
        </p:nvSpPr>
        <p:spPr>
          <a:xfrm>
            <a:off x="218921" y="855835"/>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3" name="TextBox 12">
            <a:extLst>
              <a:ext uri="{FF2B5EF4-FFF2-40B4-BE49-F238E27FC236}">
                <a16:creationId xmlns:a16="http://schemas.microsoft.com/office/drawing/2014/main" id="{DEDA438C-E435-8D44-A5F0-5C5010151EBB}"/>
              </a:ext>
            </a:extLst>
          </p:cNvPr>
          <p:cNvSpPr txBox="1"/>
          <p:nvPr/>
        </p:nvSpPr>
        <p:spPr>
          <a:xfrm>
            <a:off x="254449" y="2889804"/>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88E82B75-4193-CC40-8D7C-310C91E33C39}"/>
              </a:ext>
            </a:extLst>
          </p:cNvPr>
          <p:cNvSpPr/>
          <p:nvPr/>
        </p:nvSpPr>
        <p:spPr>
          <a:xfrm>
            <a:off x="6969262" y="1307191"/>
            <a:ext cx="4138550" cy="4154984"/>
          </a:xfrm>
          <a:prstGeom prst="rect">
            <a:avLst/>
          </a:prstGeom>
        </p:spPr>
        <p:txBody>
          <a:bodyPr wrap="square">
            <a:spAutoFit/>
          </a:bodyPr>
          <a:lstStyle/>
          <a:p>
            <a:r>
              <a:rPr lang="en-GB" sz="2400">
                <a:latin typeface="Century Gothic" panose="020B0502020202020204" pitchFamily="34" charset="0"/>
              </a:rPr>
              <a:t>To ‘describe’, your answer should:</a:t>
            </a:r>
          </a:p>
          <a:p>
            <a:endParaRPr lang="en-GB" sz="2400">
              <a:latin typeface="Century Gothic" panose="020B0502020202020204" pitchFamily="34" charset="0"/>
            </a:endParaRPr>
          </a:p>
          <a:p>
            <a:pPr marL="285750" indent="-285750">
              <a:buFont typeface="Arial" panose="020B0604020202020204" pitchFamily="34" charset="0"/>
              <a:buChar char="•"/>
            </a:pPr>
            <a:r>
              <a:rPr lang="en-GB" sz="2400">
                <a:latin typeface="Century Gothic" panose="020B0502020202020204" pitchFamily="34" charset="0"/>
              </a:rPr>
              <a:t>Use </a:t>
            </a:r>
            <a:r>
              <a:rPr lang="en-GB" sz="2400" b="1">
                <a:latin typeface="Century Gothic" panose="020B0502020202020204" pitchFamily="34" charset="0"/>
              </a:rPr>
              <a:t>bullet points.</a:t>
            </a:r>
          </a:p>
          <a:p>
            <a:pPr marL="285750" indent="-285750">
              <a:buFont typeface="Arial" panose="020B0604020202020204" pitchFamily="34" charset="0"/>
              <a:buChar char="•"/>
            </a:pPr>
            <a:r>
              <a:rPr lang="en-GB" sz="2400">
                <a:latin typeface="Century Gothic" panose="020B0502020202020204" pitchFamily="34" charset="0"/>
              </a:rPr>
              <a:t>Include each step of the process in a </a:t>
            </a:r>
            <a:r>
              <a:rPr lang="en-GB" sz="2400" b="1">
                <a:latin typeface="Century Gothic" panose="020B0502020202020204" pitchFamily="34" charset="0"/>
              </a:rPr>
              <a:t>logical order.</a:t>
            </a:r>
          </a:p>
          <a:p>
            <a:pPr marL="285750" indent="-285750">
              <a:buFont typeface="Arial" panose="020B0604020202020204" pitchFamily="34" charset="0"/>
              <a:buChar char="•"/>
            </a:pPr>
            <a:r>
              <a:rPr lang="en-GB" sz="2400">
                <a:latin typeface="Century Gothic" panose="020B0502020202020204" pitchFamily="34" charset="0"/>
              </a:rPr>
              <a:t>Use </a:t>
            </a:r>
            <a:r>
              <a:rPr lang="en-GB" sz="2400" b="1">
                <a:latin typeface="Century Gothic" panose="020B0502020202020204" pitchFamily="34" charset="0"/>
              </a:rPr>
              <a:t>keywords</a:t>
            </a:r>
            <a:r>
              <a:rPr lang="en-GB" sz="2400">
                <a:latin typeface="Century Gothic" panose="020B0502020202020204" pitchFamily="34" charset="0"/>
              </a:rPr>
              <a:t> throughout the answer</a:t>
            </a:r>
          </a:p>
          <a:p>
            <a:pPr marL="285750" indent="-285750">
              <a:buFont typeface="Arial" panose="020B0604020202020204" pitchFamily="34" charset="0"/>
              <a:buChar char="•"/>
            </a:pPr>
            <a:r>
              <a:rPr lang="en-GB" sz="2400">
                <a:latin typeface="Century Gothic" panose="020B0502020202020204" pitchFamily="34" charset="0"/>
              </a:rPr>
              <a:t>Stay </a:t>
            </a:r>
            <a:r>
              <a:rPr lang="en-GB" sz="2400" b="1">
                <a:latin typeface="Century Gothic" panose="020B0502020202020204" pitchFamily="34" charset="0"/>
              </a:rPr>
              <a:t>focused</a:t>
            </a:r>
            <a:r>
              <a:rPr lang="en-GB" sz="2400">
                <a:latin typeface="Century Gothic" panose="020B0502020202020204" pitchFamily="34" charset="0"/>
              </a:rPr>
              <a:t> on the question.</a:t>
            </a:r>
          </a:p>
        </p:txBody>
      </p:sp>
      <p:pic>
        <p:nvPicPr>
          <p:cNvPr id="3074" name="Picture 2" descr="Free car toy car toy illustration">
            <a:extLst>
              <a:ext uri="{FF2B5EF4-FFF2-40B4-BE49-F238E27FC236}">
                <a16:creationId xmlns:a16="http://schemas.microsoft.com/office/drawing/2014/main" id="{C8B259FF-059B-96A3-C6B0-859C1C89A2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3577" y="1372159"/>
            <a:ext cx="2808942" cy="1817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5371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4ACBC-68D8-ECDB-336F-AC18A3EBCE94}"/>
              </a:ext>
            </a:extLst>
          </p:cNvPr>
          <p:cNvSpPr>
            <a:spLocks noGrp="1"/>
          </p:cNvSpPr>
          <p:nvPr>
            <p:ph type="title"/>
          </p:nvPr>
        </p:nvSpPr>
        <p:spPr>
          <a:xfrm>
            <a:off x="375108" y="0"/>
            <a:ext cx="10620000" cy="720000"/>
          </a:xfrm>
        </p:spPr>
        <p:txBody>
          <a:bodyPr/>
          <a:lstStyle/>
          <a:p>
            <a:r>
              <a:rPr lang="en-GB" dirty="0">
                <a:latin typeface="Century Gothic" panose="020B0502020202020204" pitchFamily="34" charset="0"/>
              </a:rPr>
              <a:t>Describe a method to calculate the density of this rock</a:t>
            </a:r>
          </a:p>
        </p:txBody>
      </p:sp>
      <p:sp>
        <p:nvSpPr>
          <p:cNvPr id="3" name="TextBox 2">
            <a:extLst>
              <a:ext uri="{FF2B5EF4-FFF2-40B4-BE49-F238E27FC236}">
                <a16:creationId xmlns:a16="http://schemas.microsoft.com/office/drawing/2014/main" id="{1CB7153E-AAC3-0371-C808-830772DCFAD5}"/>
              </a:ext>
            </a:extLst>
          </p:cNvPr>
          <p:cNvSpPr txBox="1"/>
          <p:nvPr/>
        </p:nvSpPr>
        <p:spPr>
          <a:xfrm>
            <a:off x="272009" y="825708"/>
            <a:ext cx="10131165" cy="6001643"/>
          </a:xfrm>
          <a:prstGeom prst="rect">
            <a:avLst/>
          </a:prstGeom>
          <a:noFill/>
        </p:spPr>
        <p:txBody>
          <a:bodyPr wrap="square" rtlCol="0">
            <a:spAutoFit/>
          </a:bodyPr>
          <a:lstStyle/>
          <a:p>
            <a:pPr marL="342900" indent="-342900">
              <a:buFont typeface="Wingdings" pitchFamily="2" charset="2"/>
              <a:buChar char="ü"/>
            </a:pPr>
            <a:r>
              <a:rPr lang="en-GB" sz="2400" dirty="0">
                <a:solidFill>
                  <a:schemeClr val="accent1"/>
                </a:solidFill>
                <a:latin typeface="Century Gothic" panose="020B0502020202020204" pitchFamily="34" charset="0"/>
              </a:rPr>
              <a:t>use a balance to measure the mass of the rock</a:t>
            </a:r>
          </a:p>
          <a:p>
            <a:r>
              <a:rPr lang="en-GB" sz="2400" u="sng" dirty="0">
                <a:solidFill>
                  <a:schemeClr val="accent1"/>
                </a:solidFill>
                <a:latin typeface="Century Gothic" panose="020B0502020202020204" pitchFamily="34" charset="0"/>
              </a:rPr>
              <a:t>then</a:t>
            </a:r>
          </a:p>
          <a:p>
            <a:pPr marL="342900" indent="-342900">
              <a:buFont typeface="Wingdings" pitchFamily="2" charset="2"/>
              <a:buChar char="ü"/>
            </a:pPr>
            <a:r>
              <a:rPr lang="en-GB" sz="2400" dirty="0">
                <a:solidFill>
                  <a:schemeClr val="accent1"/>
                </a:solidFill>
                <a:latin typeface="Century Gothic" panose="020B0502020202020204" pitchFamily="34" charset="0"/>
              </a:rPr>
              <a:t>part fill a measuring cylinder with water</a:t>
            </a:r>
          </a:p>
          <a:p>
            <a:pPr marL="342900" indent="-342900">
              <a:buFont typeface="Wingdings" pitchFamily="2" charset="2"/>
              <a:buChar char="ü"/>
            </a:pPr>
            <a:r>
              <a:rPr lang="en-GB" sz="2400" dirty="0">
                <a:solidFill>
                  <a:schemeClr val="accent1"/>
                </a:solidFill>
                <a:latin typeface="Century Gothic" panose="020B0502020202020204" pitchFamily="34" charset="0"/>
              </a:rPr>
              <a:t>measure initial volume</a:t>
            </a:r>
          </a:p>
          <a:p>
            <a:pPr marL="342900" indent="-342900">
              <a:buFont typeface="Wingdings" pitchFamily="2" charset="2"/>
              <a:buChar char="ü"/>
            </a:pPr>
            <a:r>
              <a:rPr lang="en-GB" sz="2400" dirty="0">
                <a:solidFill>
                  <a:schemeClr val="accent1"/>
                </a:solidFill>
                <a:latin typeface="Century Gothic" panose="020B0502020202020204" pitchFamily="34" charset="0"/>
              </a:rPr>
              <a:t>place object in water</a:t>
            </a:r>
          </a:p>
          <a:p>
            <a:pPr marL="342900" indent="-342900">
              <a:buFont typeface="Wingdings" pitchFamily="2" charset="2"/>
              <a:buChar char="ü"/>
            </a:pPr>
            <a:r>
              <a:rPr lang="en-GB" sz="2400" dirty="0">
                <a:solidFill>
                  <a:schemeClr val="accent1"/>
                </a:solidFill>
                <a:latin typeface="Century Gothic" panose="020B0502020202020204" pitchFamily="34" charset="0"/>
              </a:rPr>
              <a:t>measure final volume</a:t>
            </a:r>
          </a:p>
          <a:p>
            <a:pPr marL="342900" indent="-342900">
              <a:buFont typeface="Wingdings" pitchFamily="2" charset="2"/>
              <a:buChar char="ü"/>
            </a:pPr>
            <a:r>
              <a:rPr lang="en-GB" sz="2400" dirty="0">
                <a:solidFill>
                  <a:schemeClr val="accent1"/>
                </a:solidFill>
                <a:latin typeface="Century Gothic" panose="020B0502020202020204" pitchFamily="34" charset="0"/>
              </a:rPr>
              <a:t>volume of object = final volume − initial volume</a:t>
            </a:r>
          </a:p>
          <a:p>
            <a:r>
              <a:rPr lang="en-GB" sz="2400" u="sng" dirty="0">
                <a:solidFill>
                  <a:schemeClr val="accent1"/>
                </a:solidFill>
                <a:latin typeface="Century Gothic" panose="020B0502020202020204" pitchFamily="34" charset="0"/>
              </a:rPr>
              <a:t>or</a:t>
            </a:r>
          </a:p>
          <a:p>
            <a:pPr marL="342900" indent="-342900">
              <a:buFont typeface="Wingdings" pitchFamily="2" charset="2"/>
              <a:buChar char="ü"/>
            </a:pPr>
            <a:r>
              <a:rPr lang="en-GB" sz="2400" dirty="0">
                <a:solidFill>
                  <a:schemeClr val="accent1"/>
                </a:solidFill>
                <a:latin typeface="Century Gothic" panose="020B0502020202020204" pitchFamily="34" charset="0"/>
              </a:rPr>
              <a:t>fill a displacement / eureka can with water</a:t>
            </a:r>
          </a:p>
          <a:p>
            <a:pPr marL="342900" indent="-342900">
              <a:buFont typeface="Wingdings" pitchFamily="2" charset="2"/>
              <a:buChar char="ü"/>
            </a:pPr>
            <a:r>
              <a:rPr lang="en-GB" sz="2400" dirty="0">
                <a:solidFill>
                  <a:schemeClr val="accent1"/>
                </a:solidFill>
                <a:latin typeface="Century Gothic" panose="020B0502020202020204" pitchFamily="34" charset="0"/>
              </a:rPr>
              <a:t>water level with spout</a:t>
            </a:r>
          </a:p>
          <a:p>
            <a:pPr marL="342900" indent="-342900">
              <a:buFont typeface="Wingdings" pitchFamily="2" charset="2"/>
              <a:buChar char="ü"/>
            </a:pPr>
            <a:r>
              <a:rPr lang="en-GB" sz="2400" dirty="0">
                <a:solidFill>
                  <a:schemeClr val="accent1"/>
                </a:solidFill>
                <a:latin typeface="Century Gothic" panose="020B0502020202020204" pitchFamily="34" charset="0"/>
              </a:rPr>
              <a:t>place object in water</a:t>
            </a:r>
          </a:p>
          <a:p>
            <a:pPr marL="342900" indent="-342900">
              <a:buFont typeface="Wingdings" pitchFamily="2" charset="2"/>
              <a:buChar char="ü"/>
            </a:pPr>
            <a:r>
              <a:rPr lang="en-GB" sz="2400" dirty="0">
                <a:solidFill>
                  <a:schemeClr val="accent1"/>
                </a:solidFill>
                <a:latin typeface="Century Gothic" panose="020B0502020202020204" pitchFamily="34" charset="0"/>
              </a:rPr>
              <a:t>collect displaced water</a:t>
            </a:r>
          </a:p>
          <a:p>
            <a:pPr marL="342900" indent="-342900">
              <a:buFont typeface="Wingdings" pitchFamily="2" charset="2"/>
              <a:buChar char="ü"/>
            </a:pPr>
            <a:r>
              <a:rPr lang="en-GB" sz="2400" dirty="0">
                <a:solidFill>
                  <a:schemeClr val="accent1"/>
                </a:solidFill>
                <a:latin typeface="Century Gothic" panose="020B0502020202020204" pitchFamily="34" charset="0"/>
              </a:rPr>
              <a:t>measuring cylinder used to determine volume of displaced water</a:t>
            </a:r>
          </a:p>
          <a:p>
            <a:r>
              <a:rPr lang="en-GB" sz="2400" u="sng" dirty="0">
                <a:solidFill>
                  <a:schemeClr val="accent1"/>
                </a:solidFill>
                <a:latin typeface="Century Gothic" panose="020B0502020202020204" pitchFamily="34" charset="0"/>
              </a:rPr>
              <a:t>then</a:t>
            </a:r>
          </a:p>
          <a:p>
            <a:pPr marL="342900" indent="-342900">
              <a:buFont typeface="Wingdings" pitchFamily="2" charset="2"/>
              <a:buChar char="ü"/>
            </a:pPr>
            <a:r>
              <a:rPr lang="en-GB" sz="2400" dirty="0">
                <a:solidFill>
                  <a:schemeClr val="accent1"/>
                </a:solidFill>
                <a:latin typeface="Century Gothic" panose="020B0502020202020204" pitchFamily="34" charset="0"/>
              </a:rPr>
              <a:t>use density = mass/volume to determine the density</a:t>
            </a:r>
          </a:p>
        </p:txBody>
      </p:sp>
      <p:pic>
        <p:nvPicPr>
          <p:cNvPr id="1028" name="Picture 4" descr="Rock, Solid, Stone, Cutout, Texture">
            <a:extLst>
              <a:ext uri="{FF2B5EF4-FFF2-40B4-BE49-F238E27FC236}">
                <a16:creationId xmlns:a16="http://schemas.microsoft.com/office/drawing/2014/main" id="{0311B7DE-B845-35A2-DA6B-FBA872FF2F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7058" y="505501"/>
            <a:ext cx="2881662" cy="2942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70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fade">
                                      <p:cBhvr>
                                        <p:cTn id="77" dur="5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a:xfrm>
            <a:off x="525010" y="0"/>
            <a:ext cx="10620000" cy="720000"/>
          </a:xfrm>
        </p:spPr>
        <p:txBody>
          <a:bodyPr/>
          <a:lstStyle/>
          <a:p>
            <a:r>
              <a:rPr lang="en-US" dirty="0">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420080" y="708517"/>
            <a:ext cx="10859520" cy="1569660"/>
          </a:xfrm>
          <a:prstGeom prst="rect">
            <a:avLst/>
          </a:prstGeom>
          <a:noFill/>
        </p:spPr>
        <p:txBody>
          <a:bodyPr wrap="square" rtlCol="0">
            <a:spAutoFit/>
          </a:bodyPr>
          <a:lstStyle/>
          <a:p>
            <a:pPr marL="457200" indent="-457200">
              <a:buAutoNum type="arabicPeriod"/>
            </a:pPr>
            <a:r>
              <a:rPr lang="en-GB" sz="2400" dirty="0">
                <a:latin typeface="Century Gothic" panose="020B0502020202020204" pitchFamily="34" charset="0"/>
              </a:rPr>
              <a:t>Which measurement is taken using a displacement or eureka can?</a:t>
            </a:r>
          </a:p>
          <a:p>
            <a:pPr marL="342900" indent="-342900">
              <a:buFont typeface="Wingdings" pitchFamily="2" charset="2"/>
              <a:buChar char="q"/>
            </a:pPr>
            <a:r>
              <a:rPr lang="en-GB" sz="2400" dirty="0">
                <a:latin typeface="Century Gothic" panose="020B0502020202020204" pitchFamily="34" charset="0"/>
              </a:rPr>
              <a:t>A. Density</a:t>
            </a:r>
          </a:p>
          <a:p>
            <a:pPr marL="342900" indent="-342900">
              <a:buFont typeface="Wingdings" pitchFamily="2" charset="2"/>
              <a:buChar char="q"/>
            </a:pPr>
            <a:r>
              <a:rPr lang="en-GB" sz="2400" dirty="0">
                <a:latin typeface="Century Gothic" panose="020B0502020202020204" pitchFamily="34" charset="0"/>
              </a:rPr>
              <a:t>B. Mass</a:t>
            </a:r>
          </a:p>
          <a:p>
            <a:pPr marL="342900" indent="-342900">
              <a:buFont typeface="Wingdings" pitchFamily="2" charset="2"/>
              <a:buChar char="q"/>
            </a:pPr>
            <a:r>
              <a:rPr lang="en-GB" sz="2400" dirty="0">
                <a:latin typeface="Century Gothic" panose="020B0502020202020204" pitchFamily="34" charset="0"/>
              </a:rPr>
              <a:t>C. Volume</a:t>
            </a:r>
          </a:p>
        </p:txBody>
      </p:sp>
      <p:sp>
        <p:nvSpPr>
          <p:cNvPr id="4" name="TextBox 3">
            <a:extLst>
              <a:ext uri="{FF2B5EF4-FFF2-40B4-BE49-F238E27FC236}">
                <a16:creationId xmlns:a16="http://schemas.microsoft.com/office/drawing/2014/main" id="{49D9FD6F-2370-714D-B4BC-9DA02B16D063}"/>
              </a:ext>
            </a:extLst>
          </p:cNvPr>
          <p:cNvSpPr txBox="1"/>
          <p:nvPr/>
        </p:nvSpPr>
        <p:spPr>
          <a:xfrm>
            <a:off x="434069" y="2235875"/>
            <a:ext cx="11198297" cy="2677656"/>
          </a:xfrm>
          <a:prstGeom prst="rect">
            <a:avLst/>
          </a:prstGeom>
          <a:noFill/>
        </p:spPr>
        <p:txBody>
          <a:bodyPr wrap="square" rtlCol="0">
            <a:spAutoFit/>
          </a:bodyPr>
          <a:lstStyle/>
          <a:p>
            <a:r>
              <a:rPr lang="en-GB" sz="2400" dirty="0">
                <a:latin typeface="Century Gothic" panose="020B0502020202020204" pitchFamily="34" charset="0"/>
              </a:rPr>
              <a:t>2. Which statement is correct?</a:t>
            </a:r>
          </a:p>
          <a:p>
            <a:pPr marL="342900" indent="-342900">
              <a:buFont typeface="Wingdings" pitchFamily="2" charset="2"/>
              <a:buChar char="q"/>
            </a:pPr>
            <a:r>
              <a:rPr lang="en-GB" sz="2300" dirty="0">
                <a:latin typeface="Century Gothic" panose="020B0502020202020204" pitchFamily="34" charset="0"/>
              </a:rPr>
              <a:t>A. The volume of water displaced by an irregularly shaped object is the same as the volume of the object</a:t>
            </a:r>
          </a:p>
          <a:p>
            <a:pPr marL="342900" indent="-342900">
              <a:buFont typeface="Wingdings" pitchFamily="2" charset="2"/>
              <a:buChar char="q"/>
            </a:pPr>
            <a:r>
              <a:rPr lang="en-GB" sz="2300" dirty="0">
                <a:latin typeface="Century Gothic" panose="020B0502020202020204" pitchFamily="34" charset="0"/>
              </a:rPr>
              <a:t>B. The volume of water left in the eureka can is the same as the volume of the object</a:t>
            </a:r>
          </a:p>
          <a:p>
            <a:pPr marL="342900" indent="-342900">
              <a:buFont typeface="Wingdings" pitchFamily="2" charset="2"/>
              <a:buChar char="q"/>
            </a:pPr>
            <a:r>
              <a:rPr lang="en-GB" sz="2300" dirty="0">
                <a:latin typeface="Century Gothic" panose="020B0502020202020204" pitchFamily="34" charset="0"/>
              </a:rPr>
              <a:t>C. Using the volume of water displaced by an object only works for irregularly shaped objects</a:t>
            </a:r>
          </a:p>
        </p:txBody>
      </p:sp>
      <p:sp>
        <p:nvSpPr>
          <p:cNvPr id="5" name="TextBox 4">
            <a:extLst>
              <a:ext uri="{FF2B5EF4-FFF2-40B4-BE49-F238E27FC236}">
                <a16:creationId xmlns:a16="http://schemas.microsoft.com/office/drawing/2014/main" id="{FA56AB9A-831D-8048-BB27-E49EAE012180}"/>
              </a:ext>
            </a:extLst>
          </p:cNvPr>
          <p:cNvSpPr txBox="1"/>
          <p:nvPr/>
        </p:nvSpPr>
        <p:spPr>
          <a:xfrm>
            <a:off x="506438" y="4919008"/>
            <a:ext cx="10747716" cy="1938992"/>
          </a:xfrm>
          <a:prstGeom prst="rect">
            <a:avLst/>
          </a:prstGeom>
          <a:noFill/>
        </p:spPr>
        <p:txBody>
          <a:bodyPr wrap="square" rtlCol="0">
            <a:spAutoFit/>
          </a:bodyPr>
          <a:lstStyle/>
          <a:p>
            <a:r>
              <a:rPr lang="en-GB" sz="2400" dirty="0">
                <a:latin typeface="Century Gothic" panose="020B0502020202020204" pitchFamily="34" charset="0"/>
              </a:rPr>
              <a:t>3. What is the density of an object with mass 5 g that displaced 25 cm</a:t>
            </a:r>
            <a:r>
              <a:rPr lang="en-GB" sz="2400" baseline="30000" dirty="0">
                <a:latin typeface="Century Gothic" panose="020B0502020202020204" pitchFamily="34" charset="0"/>
              </a:rPr>
              <a:t>3</a:t>
            </a:r>
            <a:r>
              <a:rPr lang="en-GB" sz="2400" dirty="0">
                <a:latin typeface="Century Gothic" panose="020B0502020202020204" pitchFamily="34" charset="0"/>
              </a:rPr>
              <a:t> of water? </a:t>
            </a:r>
          </a:p>
          <a:p>
            <a:pPr marL="342900" indent="-342900">
              <a:buFont typeface="Wingdings" pitchFamily="2" charset="2"/>
              <a:buChar char="q"/>
            </a:pPr>
            <a:r>
              <a:rPr lang="en-GB" sz="2400" dirty="0">
                <a:latin typeface="Century Gothic" panose="020B0502020202020204" pitchFamily="34" charset="0"/>
              </a:rPr>
              <a:t>A. 125 g/cm</a:t>
            </a:r>
            <a:r>
              <a:rPr lang="en-GB" sz="2400" baseline="30000" dirty="0">
                <a:latin typeface="Century Gothic" panose="020B0502020202020204" pitchFamily="34" charset="0"/>
              </a:rPr>
              <a:t>3</a:t>
            </a:r>
          </a:p>
          <a:p>
            <a:pPr marL="342900" indent="-342900">
              <a:buFont typeface="Wingdings" pitchFamily="2" charset="2"/>
              <a:buChar char="q"/>
            </a:pPr>
            <a:r>
              <a:rPr lang="en-GB" sz="2400" dirty="0">
                <a:latin typeface="Century Gothic" panose="020B0502020202020204" pitchFamily="34" charset="0"/>
              </a:rPr>
              <a:t>B. 0.2 g/cm</a:t>
            </a:r>
            <a:r>
              <a:rPr lang="en-GB" sz="2400" baseline="30000" dirty="0">
                <a:latin typeface="Century Gothic" panose="020B0502020202020204" pitchFamily="34" charset="0"/>
              </a:rPr>
              <a:t>3</a:t>
            </a:r>
          </a:p>
          <a:p>
            <a:pPr marL="342900" indent="-342900">
              <a:buFont typeface="Wingdings" pitchFamily="2" charset="2"/>
              <a:buChar char="q"/>
            </a:pPr>
            <a:r>
              <a:rPr lang="en-GB" sz="2400" dirty="0">
                <a:latin typeface="Century Gothic" panose="020B0502020202020204" pitchFamily="34" charset="0"/>
              </a:rPr>
              <a:t>C. 5 g/cm</a:t>
            </a:r>
            <a:r>
              <a:rPr lang="en-GB" sz="2400" baseline="30000" dirty="0">
                <a:latin typeface="Century Gothic" panose="020B0502020202020204" pitchFamily="34" charset="0"/>
              </a:rPr>
              <a:t>3</a:t>
            </a:r>
          </a:p>
        </p:txBody>
      </p:sp>
      <p:sp>
        <p:nvSpPr>
          <p:cNvPr id="6" name="TextBox 5">
            <a:extLst>
              <a:ext uri="{FF2B5EF4-FFF2-40B4-BE49-F238E27FC236}">
                <a16:creationId xmlns:a16="http://schemas.microsoft.com/office/drawing/2014/main" id="{414A8B36-6BDF-BE4B-8892-9B947E7C3878}"/>
              </a:ext>
            </a:extLst>
          </p:cNvPr>
          <p:cNvSpPr txBox="1"/>
          <p:nvPr/>
        </p:nvSpPr>
        <p:spPr>
          <a:xfrm>
            <a:off x="419829" y="1590714"/>
            <a:ext cx="530915" cy="646331"/>
          </a:xfrm>
          <a:prstGeom prst="rect">
            <a:avLst/>
          </a:prstGeom>
          <a:noFill/>
        </p:spPr>
        <p:txBody>
          <a:bodyPr wrap="non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430458" y="2377002"/>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498625" y="5783125"/>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440944219"/>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P4.1.3</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470269" y="5463251"/>
            <a:ext cx="8180445" cy="461665"/>
          </a:xfrm>
          <a:prstGeom prst="rect">
            <a:avLst/>
          </a:prstGeom>
          <a:noFill/>
        </p:spPr>
        <p:txBody>
          <a:bodyPr wrap="none" rtlCol="0">
            <a:spAutoFit/>
          </a:bodyPr>
          <a:lstStyle/>
          <a:p>
            <a:r>
              <a:rPr lang="en-US" sz="2400">
                <a:solidFill>
                  <a:srgbClr val="0070C0"/>
                </a:solidFill>
                <a:latin typeface="Century Gothic" panose="020B0502020202020204" pitchFamily="34" charset="0"/>
                <a:hlinkClick r:id="rId2">
                  <a:extLst>
                    <a:ext uri="{A12FA001-AC4F-418D-AE19-62706E023703}">
                      <ahyp:hlinkClr xmlns:ahyp="http://schemas.microsoft.com/office/drawing/2018/hyperlinkcolor" val="tx"/>
                    </a:ext>
                  </a:extLst>
                </a:hlinkClick>
              </a:rPr>
              <a:t>Send us your feedback by clicking this link. Thank you!</a:t>
            </a:r>
            <a:endParaRPr lang="en-US" sz="2400">
              <a:solidFill>
                <a:srgbClr val="0070C0"/>
              </a:solidFill>
              <a:latin typeface="Century Gothic" panose="020B0502020202020204" pitchFamily="34" charset="0"/>
            </a:endParaRP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333624"/>
            <a:ext cx="10784840" cy="49551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Measuring Density</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Define density.</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State the formula to calculate the volume of a cube.</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Which state of matter has the lowest density?</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State the volume shown in this image.</a:t>
            </a: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Convert this volume into litres. </a:t>
            </a:r>
          </a:p>
          <a:p>
            <a:pPr marR="0" lvl="0" algn="l" rtl="0">
              <a:lnSpc>
                <a:spcPct val="100000"/>
              </a:lnSpc>
              <a:spcBef>
                <a:spcPts val="0"/>
              </a:spcBef>
              <a:spcAft>
                <a:spcPts val="0"/>
              </a:spcAft>
              <a:buClr>
                <a:schemeClr val="dk1"/>
              </a:buClr>
              <a:buSzPts val="2400"/>
            </a:pPr>
            <a:endParaRPr sz="1400" b="0" i="0" u="none" strike="noStrike" cap="none" dirty="0">
              <a:solidFill>
                <a:srgbClr val="000000"/>
              </a:solidFill>
              <a:latin typeface="Arial"/>
              <a:ea typeface="Arial"/>
              <a:cs typeface="Arial"/>
              <a:sym typeface="Arial"/>
            </a:endParaRPr>
          </a:p>
        </p:txBody>
      </p:sp>
      <p:sp>
        <p:nvSpPr>
          <p:cNvPr id="9" name="Google Shape;101;p1">
            <a:extLst>
              <a:ext uri="{FF2B5EF4-FFF2-40B4-BE49-F238E27FC236}">
                <a16:creationId xmlns:a16="http://schemas.microsoft.com/office/drawing/2014/main" id="{4654A9D9-6C37-6043-966A-926AD886CE54}"/>
              </a:ext>
            </a:extLst>
          </p:cNvPr>
          <p:cNvSpPr txBox="1"/>
          <p:nvPr/>
        </p:nvSpPr>
        <p:spPr>
          <a:xfrm>
            <a:off x="819463" y="1974353"/>
            <a:ext cx="390243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Mass per unit volume</a:t>
            </a:r>
            <a:endParaRPr sz="1400" b="1" i="0" u="none" strike="noStrike" cap="none" dirty="0">
              <a:solidFill>
                <a:schemeClr val="accent1"/>
              </a:solidFill>
              <a:latin typeface="Arial"/>
              <a:ea typeface="Arial"/>
              <a:cs typeface="Arial"/>
              <a:sym typeface="Arial"/>
            </a:endParaRPr>
          </a:p>
        </p:txBody>
      </p:sp>
      <mc:AlternateContent xmlns:mc="http://schemas.openxmlformats.org/markup-compatibility/2006">
        <mc:Choice xmlns:a14="http://schemas.microsoft.com/office/drawing/2010/main" Requires="a14">
          <p:sp>
            <p:nvSpPr>
              <p:cNvPr id="10" name="Google Shape;102;p1">
                <a:extLst>
                  <a:ext uri="{FF2B5EF4-FFF2-40B4-BE49-F238E27FC236}">
                    <a16:creationId xmlns:a16="http://schemas.microsoft.com/office/drawing/2014/main" id="{7007BDE7-78B3-F74C-9793-1F982B884727}"/>
                  </a:ext>
                </a:extLst>
              </p:cNvPr>
              <p:cNvSpPr txBox="1"/>
              <p:nvPr/>
            </p:nvSpPr>
            <p:spPr>
              <a:xfrm>
                <a:off x="855321" y="2749949"/>
                <a:ext cx="764663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14:m>
                  <m:oMathPara xmlns:m="http://schemas.openxmlformats.org/officeDocument/2006/math">
                    <m:oMathParaPr>
                      <m:jc m:val="left"/>
                    </m:oMathParaPr>
                    <m:oMath xmlns:m="http://schemas.openxmlformats.org/officeDocument/2006/math">
                      <m:r>
                        <a:rPr lang="en-GB" sz="2400" b="1" i="0" u="none" strike="noStrike" cap="none" smtClean="0">
                          <a:solidFill>
                            <a:schemeClr val="accent1"/>
                          </a:solidFill>
                          <a:latin typeface="Cambria Math" panose="02040503050406030204" pitchFamily="18" charset="0"/>
                          <a:ea typeface="Arial"/>
                          <a:cs typeface="Arial"/>
                          <a:sym typeface="Arial"/>
                        </a:rPr>
                        <m:t>𝐕</m:t>
                      </m:r>
                      <m:r>
                        <a:rPr lang="en-GB" sz="2400" b="1" i="0" u="none" strike="noStrike" cap="none" smtClean="0">
                          <a:solidFill>
                            <a:schemeClr val="accent1"/>
                          </a:solidFill>
                          <a:latin typeface="Cambria Math" panose="02040503050406030204" pitchFamily="18" charset="0"/>
                          <a:ea typeface="Arial"/>
                          <a:cs typeface="Arial"/>
                          <a:sym typeface="Arial"/>
                        </a:rPr>
                        <m:t>=</m:t>
                      </m:r>
                      <m:r>
                        <a:rPr lang="en-GB" sz="2400" b="1" i="0" u="none" strike="noStrike" cap="none" smtClean="0">
                          <a:solidFill>
                            <a:schemeClr val="accent1"/>
                          </a:solidFill>
                          <a:latin typeface="Cambria Math" panose="02040503050406030204" pitchFamily="18" charset="0"/>
                          <a:ea typeface="Arial"/>
                          <a:cs typeface="Arial"/>
                          <a:sym typeface="Arial"/>
                        </a:rPr>
                        <m:t>𝐥𝐛𝐡</m:t>
                      </m:r>
                    </m:oMath>
                  </m:oMathPara>
                </a14:m>
                <a:endParaRPr sz="2400" b="1" u="none" strike="noStrike" cap="none" dirty="0">
                  <a:solidFill>
                    <a:schemeClr val="accent1"/>
                  </a:solidFill>
                  <a:latin typeface="Arial"/>
                  <a:ea typeface="Arial"/>
                  <a:cs typeface="Arial"/>
                  <a:sym typeface="Arial"/>
                </a:endParaRPr>
              </a:p>
            </p:txBody>
          </p:sp>
        </mc:Choice>
        <mc:Fallback>
          <p:sp>
            <p:nvSpPr>
              <p:cNvPr id="10" name="Google Shape;102;p1">
                <a:extLst>
                  <a:ext uri="{FF2B5EF4-FFF2-40B4-BE49-F238E27FC236}">
                    <a16:creationId xmlns:a16="http://schemas.microsoft.com/office/drawing/2014/main" id="{7007BDE7-78B3-F74C-9793-1F982B884727}"/>
                  </a:ext>
                </a:extLst>
              </p:cNvPr>
              <p:cNvSpPr txBox="1">
                <a:spLocks noRot="1" noChangeAspect="1" noMove="1" noResize="1" noEditPoints="1" noAdjustHandles="1" noChangeArrowheads="1" noChangeShapeType="1" noTextEdit="1"/>
              </p:cNvSpPr>
              <p:nvPr/>
            </p:nvSpPr>
            <p:spPr>
              <a:xfrm>
                <a:off x="855321" y="2749949"/>
                <a:ext cx="7646635" cy="461624"/>
              </a:xfrm>
              <a:prstGeom prst="rect">
                <a:avLst/>
              </a:prstGeom>
              <a:blipFill>
                <a:blip r:embed="rId3"/>
                <a:stretch>
                  <a:fillRect l="-166"/>
                </a:stretch>
              </a:blipFill>
              <a:ln>
                <a:noFill/>
              </a:ln>
            </p:spPr>
            <p:txBody>
              <a:bodyPr/>
              <a:lstStyle/>
              <a:p>
                <a:r>
                  <a:rPr lang="en-GB">
                    <a:noFill/>
                  </a:rPr>
                  <a:t> </a:t>
                </a:r>
              </a:p>
            </p:txBody>
          </p:sp>
        </mc:Fallback>
      </mc:AlternateContent>
      <p:sp>
        <p:nvSpPr>
          <p:cNvPr id="11" name="Google Shape;103;p1">
            <a:extLst>
              <a:ext uri="{FF2B5EF4-FFF2-40B4-BE49-F238E27FC236}">
                <a16:creationId xmlns:a16="http://schemas.microsoft.com/office/drawing/2014/main" id="{F230D780-A99A-B54A-8195-1ED9B4CEFD7D}"/>
              </a:ext>
            </a:extLst>
          </p:cNvPr>
          <p:cNvSpPr txBox="1"/>
          <p:nvPr/>
        </p:nvSpPr>
        <p:spPr>
          <a:xfrm>
            <a:off x="833467" y="3442599"/>
            <a:ext cx="282413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Gas</a:t>
            </a:r>
            <a:endParaRPr sz="1400" b="1" i="0" u="none" strike="noStrike" cap="none" dirty="0">
              <a:solidFill>
                <a:schemeClr val="accent1"/>
              </a:solidFill>
              <a:latin typeface="Arial"/>
              <a:ea typeface="Arial"/>
              <a:cs typeface="Arial"/>
              <a:sym typeface="Arial"/>
            </a:endParaRPr>
          </a:p>
        </p:txBody>
      </p:sp>
      <p:sp>
        <p:nvSpPr>
          <p:cNvPr id="12" name="Google Shape;103;p1">
            <a:extLst>
              <a:ext uri="{FF2B5EF4-FFF2-40B4-BE49-F238E27FC236}">
                <a16:creationId xmlns:a16="http://schemas.microsoft.com/office/drawing/2014/main" id="{C57369B5-7BE9-B34A-AE7A-6E61CE89FF40}"/>
              </a:ext>
            </a:extLst>
          </p:cNvPr>
          <p:cNvSpPr txBox="1"/>
          <p:nvPr/>
        </p:nvSpPr>
        <p:spPr>
          <a:xfrm>
            <a:off x="804973" y="4187321"/>
            <a:ext cx="1063743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17 mL</a:t>
            </a:r>
            <a:r>
              <a:rPr lang="en-GB" sz="2400" b="1" dirty="0">
                <a:solidFill>
                  <a:schemeClr val="accent1"/>
                </a:solidFill>
                <a:latin typeface="Century Gothic"/>
                <a:ea typeface="Century Gothic"/>
                <a:cs typeface="Century Gothic"/>
                <a:sym typeface="Century Gothic"/>
              </a:rPr>
              <a:t> </a:t>
            </a:r>
            <a:endParaRPr sz="1400" b="1" i="0" u="none" strike="noStrike" cap="none" dirty="0">
              <a:solidFill>
                <a:schemeClr val="accent1"/>
              </a:solidFill>
              <a:latin typeface="Arial"/>
              <a:ea typeface="Arial"/>
              <a:cs typeface="Arial"/>
              <a:sym typeface="Arial"/>
            </a:endParaRPr>
          </a:p>
        </p:txBody>
      </p:sp>
      <p:sp>
        <p:nvSpPr>
          <p:cNvPr id="13" name="Google Shape;103;p1">
            <a:extLst>
              <a:ext uri="{FF2B5EF4-FFF2-40B4-BE49-F238E27FC236}">
                <a16:creationId xmlns:a16="http://schemas.microsoft.com/office/drawing/2014/main" id="{8763EA1F-D884-B946-9EA6-0EF7183610B9}"/>
              </a:ext>
            </a:extLst>
          </p:cNvPr>
          <p:cNvSpPr txBox="1"/>
          <p:nvPr/>
        </p:nvSpPr>
        <p:spPr>
          <a:xfrm>
            <a:off x="804224" y="4927340"/>
            <a:ext cx="884448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0.017 L</a:t>
            </a:r>
            <a:endParaRPr sz="1400" b="1" i="0" u="none" strike="noStrike" cap="none" dirty="0">
              <a:solidFill>
                <a:schemeClr val="accent1"/>
              </a:solidFill>
              <a:latin typeface="Arial"/>
              <a:ea typeface="Arial"/>
              <a:cs typeface="Arial"/>
              <a:sym typeface="Arial"/>
            </a:endParaRPr>
          </a:p>
        </p:txBody>
      </p:sp>
      <p:pic>
        <p:nvPicPr>
          <p:cNvPr id="2" name="Picture 1">
            <a:extLst>
              <a:ext uri="{FF2B5EF4-FFF2-40B4-BE49-F238E27FC236}">
                <a16:creationId xmlns:a16="http://schemas.microsoft.com/office/drawing/2014/main" id="{CBE4BE14-DC00-345D-A0F5-383195EE0BA6}"/>
              </a:ext>
            </a:extLst>
          </p:cNvPr>
          <p:cNvPicPr>
            <a:picLocks noChangeAspect="1"/>
          </p:cNvPicPr>
          <p:nvPr/>
        </p:nvPicPr>
        <p:blipFill>
          <a:blip r:embed="rId4"/>
          <a:stretch>
            <a:fillRect/>
          </a:stretch>
        </p:blipFill>
        <p:spPr>
          <a:xfrm>
            <a:off x="10538642" y="5552483"/>
            <a:ext cx="1059440" cy="1044259"/>
          </a:xfrm>
          <a:prstGeom prst="rect">
            <a:avLst/>
          </a:prstGeom>
        </p:spPr>
      </p:pic>
      <p:pic>
        <p:nvPicPr>
          <p:cNvPr id="3" name="Picture 2" descr="A picture containing text, device, gauge&#10;&#10;Description automatically generated">
            <a:extLst>
              <a:ext uri="{FF2B5EF4-FFF2-40B4-BE49-F238E27FC236}">
                <a16:creationId xmlns:a16="http://schemas.microsoft.com/office/drawing/2014/main" id="{E71955ED-DEB4-D6DA-F8B1-7FEDC97F684A}"/>
              </a:ext>
            </a:extLst>
          </p:cNvPr>
          <p:cNvPicPr>
            <a:picLocks noChangeAspect="1"/>
          </p:cNvPicPr>
          <p:nvPr/>
        </p:nvPicPr>
        <p:blipFill rotWithShape="1">
          <a:blip r:embed="rId5">
            <a:extLst>
              <a:ext uri="{FF2B5EF4-FFF2-40B4-BE49-F238E27FC236}">
                <a16:creationId xmlns:lc="http://schemas.openxmlformats.org/drawingml/2006/lockedCanvas" xmlns:arto="http://schemas.microsoft.com/office/word/2006/arto" xmlns="" xmlns:o="urn:schemas-microsoft-com:office:office" xmlns:v="urn:schemas-microsoft-com:vml" xmlns:w10="urn:schemas-microsoft-com:office:word" xmlns:w="http://schemas.openxmlformats.org/wordprocessingml/2006/main" xmlns:a14="http://schemas.microsoft.com/office/drawing/2010/main" xmlns:a16="http://schemas.microsoft.com/office/drawing/2014/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id="{4AC00EA5-A295-CF40-B579-F76F2B154D78}"/>
              </a:ext>
            </a:extLst>
          </a:blip>
          <a:srcRect l="38371" t="48192" r="40753" b="25646"/>
          <a:stretch/>
        </p:blipFill>
        <p:spPr>
          <a:xfrm>
            <a:off x="9218950" y="287918"/>
            <a:ext cx="2113613" cy="3530873"/>
          </a:xfrm>
          <a:prstGeom prst="rect">
            <a:avLst/>
          </a:prstGeom>
        </p:spPr>
      </p:pic>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1137153" cy="53244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Measuring Density</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Define density.</a:t>
            </a: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State the formula to calculate the volume of a cube.</a:t>
            </a: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Which state of matter has the lowest density?</a:t>
            </a: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State the volume shown in this image.</a:t>
            </a: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Convert this volume into litres. </a:t>
            </a:r>
          </a:p>
          <a:p>
            <a:pPr lvl="0">
              <a:buClr>
                <a:schemeClr val="dk1"/>
              </a:buClr>
              <a:buSzPts val="2400"/>
            </a:pPr>
            <a:endParaRPr lang="en-GB" sz="2400"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0" marR="0" lvl="0" indent="0" algn="l"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State the formula to calculate area of a circle. </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Calculate the area of one end of this cylinder.</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Calculate the volume of this cylinder. </a:t>
            </a:r>
          </a:p>
        </p:txBody>
      </p:sp>
      <p:pic>
        <p:nvPicPr>
          <p:cNvPr id="2" name="Picture 1">
            <a:extLst>
              <a:ext uri="{FF2B5EF4-FFF2-40B4-BE49-F238E27FC236}">
                <a16:creationId xmlns:a16="http://schemas.microsoft.com/office/drawing/2014/main" id="{256E1BE9-DC4D-8BE1-12F0-D4C1DA5A7676}"/>
              </a:ext>
            </a:extLst>
          </p:cNvPr>
          <p:cNvPicPr>
            <a:picLocks noChangeAspect="1"/>
          </p:cNvPicPr>
          <p:nvPr/>
        </p:nvPicPr>
        <p:blipFill>
          <a:blip r:embed="rId3"/>
          <a:stretch>
            <a:fillRect/>
          </a:stretch>
        </p:blipFill>
        <p:spPr>
          <a:xfrm>
            <a:off x="10538642" y="5552483"/>
            <a:ext cx="1059440" cy="1044259"/>
          </a:xfrm>
          <a:prstGeom prst="rect">
            <a:avLst/>
          </a:prstGeom>
        </p:spPr>
      </p:pic>
      <p:sp>
        <p:nvSpPr>
          <p:cNvPr id="3" name="Can 2">
            <a:extLst>
              <a:ext uri="{FF2B5EF4-FFF2-40B4-BE49-F238E27FC236}">
                <a16:creationId xmlns:a16="http://schemas.microsoft.com/office/drawing/2014/main" id="{B46EEA12-DE36-D1BD-9CBB-2F34EBB3E4C1}"/>
              </a:ext>
            </a:extLst>
          </p:cNvPr>
          <p:cNvSpPr/>
          <p:nvPr/>
        </p:nvSpPr>
        <p:spPr>
          <a:xfrm>
            <a:off x="8424472" y="4077325"/>
            <a:ext cx="1079292" cy="233846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010C4911-0285-5827-DDF5-9DA0BDC548FE}"/>
              </a:ext>
            </a:extLst>
          </p:cNvPr>
          <p:cNvSpPr txBox="1"/>
          <p:nvPr/>
        </p:nvSpPr>
        <p:spPr>
          <a:xfrm>
            <a:off x="7497580" y="5264046"/>
            <a:ext cx="947695" cy="400110"/>
          </a:xfrm>
          <a:prstGeom prst="rect">
            <a:avLst/>
          </a:prstGeom>
          <a:noFill/>
        </p:spPr>
        <p:txBody>
          <a:bodyPr wrap="none" rtlCol="0">
            <a:spAutoFit/>
          </a:bodyPr>
          <a:lstStyle/>
          <a:p>
            <a:r>
              <a:rPr lang="en-GB" sz="2000" dirty="0">
                <a:latin typeface="Century Gothic" panose="020B0502020202020204" pitchFamily="34" charset="0"/>
              </a:rPr>
              <a:t>10 cm</a:t>
            </a:r>
          </a:p>
        </p:txBody>
      </p:sp>
      <p:sp>
        <p:nvSpPr>
          <p:cNvPr id="5" name="TextBox 4">
            <a:extLst>
              <a:ext uri="{FF2B5EF4-FFF2-40B4-BE49-F238E27FC236}">
                <a16:creationId xmlns:a16="http://schemas.microsoft.com/office/drawing/2014/main" id="{AF3EE60E-0F7D-88A7-9DF6-A2BBF278BF08}"/>
              </a:ext>
            </a:extLst>
          </p:cNvPr>
          <p:cNvSpPr txBox="1"/>
          <p:nvPr/>
        </p:nvSpPr>
        <p:spPr>
          <a:xfrm>
            <a:off x="9553731" y="4142282"/>
            <a:ext cx="1914307" cy="400110"/>
          </a:xfrm>
          <a:prstGeom prst="rect">
            <a:avLst/>
          </a:prstGeom>
          <a:noFill/>
        </p:spPr>
        <p:txBody>
          <a:bodyPr wrap="none" rtlCol="0">
            <a:spAutoFit/>
          </a:bodyPr>
          <a:lstStyle/>
          <a:p>
            <a:r>
              <a:rPr lang="en-GB" sz="2000" dirty="0">
                <a:latin typeface="Century Gothic" panose="020B0502020202020204" pitchFamily="34" charset="0"/>
              </a:rPr>
              <a:t>Radius = 2 cm</a:t>
            </a:r>
          </a:p>
        </p:txBody>
      </p:sp>
      <p:pic>
        <p:nvPicPr>
          <p:cNvPr id="6" name="Picture 5" descr="A picture containing text, device, gauge&#10;&#10;Description automatically generated">
            <a:extLst>
              <a:ext uri="{FF2B5EF4-FFF2-40B4-BE49-F238E27FC236}">
                <a16:creationId xmlns:a16="http://schemas.microsoft.com/office/drawing/2014/main" id="{54181A99-EB11-9C89-337E-6929D9E1113A}"/>
              </a:ext>
            </a:extLst>
          </p:cNvPr>
          <p:cNvPicPr>
            <a:picLocks noChangeAspect="1"/>
          </p:cNvPicPr>
          <p:nvPr/>
        </p:nvPicPr>
        <p:blipFill rotWithShape="1">
          <a:blip r:embed="rId4">
            <a:extLst>
              <a:ext uri="{FF2B5EF4-FFF2-40B4-BE49-F238E27FC236}">
                <a16:creationId xmlns:lc="http://schemas.openxmlformats.org/drawingml/2006/lockedCanvas" xmlns:arto="http://schemas.microsoft.com/office/word/2006/arto" xmlns="" xmlns:o="urn:schemas-microsoft-com:office:office" xmlns:v="urn:schemas-microsoft-com:vml" xmlns:w10="urn:schemas-microsoft-com:office:word" xmlns:w="http://schemas.openxmlformats.org/wordprocessingml/2006/main" xmlns:a14="http://schemas.microsoft.com/office/drawing/2010/main" xmlns:a16="http://schemas.microsoft.com/office/drawing/2014/main" xmlns:pic="http://schemas.openxmlformats.org/drawingml/2006/picture"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p="http://schemas.openxmlformats.org/drawingml/2006/wordprocessingDrawing" xmlns:wp14="http://schemas.microsoft.com/office/word/2010/wordprocessingDrawing" xmlns:m="http://schemas.openxmlformats.org/officeDocument/2006/math"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id="{4AC00EA5-A295-CF40-B579-F76F2B154D78}"/>
              </a:ext>
            </a:extLst>
          </a:blip>
          <a:srcRect l="38371" t="48192" r="40753" b="25646"/>
          <a:stretch/>
        </p:blipFill>
        <p:spPr>
          <a:xfrm>
            <a:off x="9218950" y="287918"/>
            <a:ext cx="2113613" cy="3530873"/>
          </a:xfrm>
          <a:prstGeom prst="rect">
            <a:avLst/>
          </a:prstGeom>
        </p:spPr>
      </p:pic>
    </p:spTree>
    <p:extLst>
      <p:ext uri="{BB962C8B-B14F-4D97-AF65-F5344CB8AC3E}">
        <p14:creationId xmlns:p14="http://schemas.microsoft.com/office/powerpoint/2010/main" val="3330400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11190942" cy="44627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Measuring Density</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2400"/>
              <a:buFont typeface="Arial"/>
              <a:buNone/>
            </a:pPr>
            <a:r>
              <a:rPr lang="en-GB" sz="2000" dirty="0">
                <a:solidFill>
                  <a:schemeClr val="dk1"/>
                </a:solidFill>
                <a:latin typeface="Century Gothic"/>
                <a:ea typeface="Century Gothic"/>
                <a:cs typeface="Century Gothic"/>
                <a:sym typeface="Century Gothic"/>
              </a:rPr>
              <a:t>Density is the mass per unit volume, calculated using the mass of a substance divided by its volume. For regularly shaped solids, such as cubes, cuboids and cylinders, we can use mathematical formula to calculate their volumes. For irregularly shaped solids we must use a different method, as these formulae do not apply. We can use a piece of equipment called a Eureka can to measure how much liquid is displaced when the object is placed into it. You can think about this like when you get into the bath and the water rises. If the bath was full to the top and you got into it, the volume of water that spilled out of the bath would be equal to your volume. </a:t>
            </a:r>
            <a:endParaRPr lang="en-GB"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pic>
        <p:nvPicPr>
          <p:cNvPr id="2" name="Picture 1">
            <a:extLst>
              <a:ext uri="{FF2B5EF4-FFF2-40B4-BE49-F238E27FC236}">
                <a16:creationId xmlns:a16="http://schemas.microsoft.com/office/drawing/2014/main" id="{0C333B02-931B-B05C-D9EB-F2BAC3522CC5}"/>
              </a:ext>
            </a:extLst>
          </p:cNvPr>
          <p:cNvPicPr>
            <a:picLocks noChangeAspect="1"/>
          </p:cNvPicPr>
          <p:nvPr/>
        </p:nvPicPr>
        <p:blipFill>
          <a:blip r:embed="rId3"/>
          <a:stretch>
            <a:fillRect/>
          </a:stretch>
        </p:blipFill>
        <p:spPr>
          <a:xfrm>
            <a:off x="10538642" y="5552483"/>
            <a:ext cx="1059440" cy="1044259"/>
          </a:xfrm>
          <a:prstGeom prst="rect">
            <a:avLst/>
          </a:prstGeom>
        </p:spPr>
      </p:pic>
      <p:sp>
        <p:nvSpPr>
          <p:cNvPr id="4" name="TextBox 3">
            <a:extLst>
              <a:ext uri="{FF2B5EF4-FFF2-40B4-BE49-F238E27FC236}">
                <a16:creationId xmlns:a16="http://schemas.microsoft.com/office/drawing/2014/main" id="{BC118B81-CEC1-19D0-B834-8A5E39F753CB}"/>
              </a:ext>
            </a:extLst>
          </p:cNvPr>
          <p:cNvSpPr txBox="1"/>
          <p:nvPr/>
        </p:nvSpPr>
        <p:spPr>
          <a:xfrm>
            <a:off x="304801" y="4436256"/>
            <a:ext cx="9753599" cy="2246769"/>
          </a:xfrm>
          <a:prstGeom prst="rect">
            <a:avLst/>
          </a:prstGeom>
          <a:noFill/>
        </p:spPr>
        <p:txBody>
          <a:bodyPr wrap="square">
            <a:spAutoFit/>
          </a:bodyPr>
          <a:lstStyle/>
          <a:p>
            <a:pPr marL="457200" marR="0" lvl="0" indent="-457200" algn="l" rtl="0">
              <a:lnSpc>
                <a:spcPct val="100000"/>
              </a:lnSpc>
              <a:spcBef>
                <a:spcPts val="0"/>
              </a:spcBef>
              <a:spcAft>
                <a:spcPts val="0"/>
              </a:spcAft>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Define density.</a:t>
            </a: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Describe how to calculate the volume of a regularly shaped solid.</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Give an example of a regularly shaped solid.</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Name the piece of equipment that can be used to measure the volume of liquid displaced by an irregularly shaped solid. </a:t>
            </a: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This paragraph describes how to measure the volume of different solids. </a:t>
            </a:r>
          </a:p>
          <a:p>
            <a:pPr lvl="1">
              <a:buClr>
                <a:schemeClr val="dk1"/>
              </a:buClr>
              <a:buSzPct val="100000"/>
            </a:pPr>
            <a:r>
              <a:rPr lang="en-GB" sz="2000" dirty="0">
                <a:solidFill>
                  <a:schemeClr val="dk1"/>
                </a:solidFill>
                <a:latin typeface="Century Gothic"/>
                <a:ea typeface="Century Gothic"/>
                <a:cs typeface="Century Gothic"/>
                <a:sym typeface="Century Gothic"/>
              </a:rPr>
              <a:t>How could you measure the volume of a liquid?</a:t>
            </a:r>
            <a:endParaRPr lang="en-GB" sz="240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117368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crystal structure nacl chemical vector">
            <a:extLst>
              <a:ext uri="{FF2B5EF4-FFF2-40B4-BE49-F238E27FC236}">
                <a16:creationId xmlns:a16="http://schemas.microsoft.com/office/drawing/2014/main" id="{7B55116C-5AEB-3678-7F40-C90AC645D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1134" y="530397"/>
            <a:ext cx="5276539" cy="480697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P4.1.3</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2102199"/>
            <a:ext cx="6823651" cy="430800"/>
          </a:xfrm>
        </p:spPr>
        <p:txBody>
          <a:bodyPr/>
          <a:lstStyle/>
          <a:p>
            <a:r>
              <a:rPr lang="en-US" dirty="0">
                <a:latin typeface="Century Gothic" panose="020B0502020202020204" pitchFamily="34" charset="0"/>
              </a:rPr>
              <a:t>Measuring Density</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14/03/2024</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0" name="TextBox 1">
            <a:extLst>
              <a:ext uri="{FF2B5EF4-FFF2-40B4-BE49-F238E27FC236}">
                <a16:creationId xmlns:a16="http://schemas.microsoft.com/office/drawing/2014/main" id="{29E40D1C-44AF-48D3-B0D3-718E1D46F2EB}"/>
              </a:ext>
            </a:extLst>
          </p:cNvPr>
          <p:cNvSpPr txBox="1"/>
          <p:nvPr/>
        </p:nvSpPr>
        <p:spPr>
          <a:xfrm>
            <a:off x="335157" y="4522554"/>
            <a:ext cx="4611597" cy="2062103"/>
          </a:xfrm>
          <a:prstGeom prst="rect">
            <a:avLst/>
          </a:prstGeom>
          <a:noFill/>
        </p:spPr>
        <p:txBody>
          <a:bodyPr wrap="square" lIns="91440" tIns="45720" rIns="91440" bIns="45720" numCol="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defTabSz="914400" rtl="0" eaLnBrk="1" fontAlgn="auto" latinLnBrk="0" hangingPunct="1">
              <a:lnSpc>
                <a:spcPct val="100000"/>
              </a:lnSpc>
              <a:spcBef>
                <a:spcPts val="0"/>
              </a:spcBef>
              <a:spcAft>
                <a:spcPts val="0"/>
              </a:spcAft>
              <a:buClrTx/>
              <a:buSzTx/>
              <a:tabLst/>
              <a:defRPr/>
            </a:pPr>
            <a:r>
              <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P4.1.1 Prior Knowledge Review</a:t>
            </a:r>
          </a:p>
          <a:p>
            <a:pPr marR="0" lvl="0" algn="l" defTabSz="914400" rtl="0" eaLnBrk="1" fontAlgn="auto" latinLnBrk="0" hangingPunct="1">
              <a:lnSpc>
                <a:spcPct val="100000"/>
              </a:lnSpc>
              <a:spcBef>
                <a:spcPts val="0"/>
              </a:spcBef>
              <a:spcAft>
                <a:spcPts val="0"/>
              </a:spcAft>
              <a:buClrTx/>
              <a:buSzTx/>
              <a:tabLst/>
              <a:defRPr/>
            </a:pPr>
            <a:r>
              <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P4.1.2  </a:t>
            </a:r>
            <a:r>
              <a:rPr lang="en-US" dirty="0">
                <a:solidFill>
                  <a:srgbClr val="000000"/>
                </a:solidFill>
                <a:latin typeface="Century Gothic" panose="020B0502020202020204" pitchFamily="34" charset="0"/>
                <a:cs typeface="Arial"/>
                <a:sym typeface="Arial"/>
              </a:rPr>
              <a:t>Density</a:t>
            </a:r>
            <a:endPar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342900" marR="0" lvl="0" indent="-34290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20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P4.1.3 Measuring Density</a:t>
            </a:r>
          </a:p>
          <a:p>
            <a:pPr marR="0" lvl="0" algn="l" defTabSz="914400" rtl="0" eaLnBrk="1" fontAlgn="auto" latinLnBrk="0" hangingPunct="1">
              <a:lnSpc>
                <a:spcPct val="100000"/>
              </a:lnSpc>
              <a:spcBef>
                <a:spcPts val="0"/>
              </a:spcBef>
              <a:spcAft>
                <a:spcPts val="0"/>
              </a:spcAft>
              <a:buClrTx/>
              <a:buSzTx/>
              <a:tabLst/>
              <a:defRPr/>
            </a:pPr>
            <a:r>
              <a:rPr kumimoji="0" lang="en-US" i="0" u="none" strike="noStrike" kern="1200" cap="none" spc="0" normalizeH="0" baseline="0" noProof="0" dirty="0">
                <a:ln>
                  <a:noFill/>
                </a:ln>
                <a:solidFill>
                  <a:srgbClr val="000000"/>
                </a:solidFill>
                <a:effectLst/>
                <a:uLnTx/>
                <a:uFillTx/>
                <a:latin typeface="Century Gothic"/>
                <a:cs typeface="Arial"/>
                <a:sym typeface="Arial"/>
              </a:rPr>
              <a:t>P4.1.4 Gas Pressure</a:t>
            </a:r>
            <a:endParaRPr lang="en-US"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P4.1.5 Taking it Further: Pressure</a:t>
            </a:r>
          </a:p>
          <a:p>
            <a:pPr marR="0" lvl="0" algn="l" defTabSz="914400" rtl="0" eaLnBrk="1" fontAlgn="auto" latinLnBrk="0" hangingPunct="1">
              <a:lnSpc>
                <a:spcPct val="100000"/>
              </a:lnSpc>
              <a:spcBef>
                <a:spcPts val="0"/>
              </a:spcBef>
              <a:spcAft>
                <a:spcPts val="0"/>
              </a:spcAft>
              <a:buClrTx/>
              <a:buSzTx/>
              <a:tabLst/>
              <a:defRPr/>
            </a:pPr>
            <a:r>
              <a:rPr lang="en-US" dirty="0">
                <a:solidFill>
                  <a:srgbClr val="000000"/>
                </a:solidFill>
                <a:latin typeface="Century Gothic" panose="020B0502020202020204" pitchFamily="34" charset="0"/>
                <a:cs typeface="Arial"/>
                <a:sym typeface="Arial"/>
              </a:rPr>
              <a:t>P4.1.6 Taking it Further: Pressure in Fluids</a:t>
            </a:r>
          </a:p>
          <a:p>
            <a:pPr marR="0" lvl="0" algn="l" defTabSz="914400" rtl="0" eaLnBrk="1" fontAlgn="auto" latinLnBrk="0" hangingPunct="1">
              <a:lnSpc>
                <a:spcPct val="100000"/>
              </a:lnSpc>
              <a:spcBef>
                <a:spcPts val="0"/>
              </a:spcBef>
              <a:spcAft>
                <a:spcPts val="0"/>
              </a:spcAft>
              <a:buClrTx/>
              <a:buSzTx/>
              <a:tabLst/>
              <a:defRPr/>
            </a:pPr>
            <a:endParaRPr kumimoji="0" lang="en-US"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4" name="Picture 3">
            <a:extLst>
              <a:ext uri="{FF2B5EF4-FFF2-40B4-BE49-F238E27FC236}">
                <a16:creationId xmlns:a16="http://schemas.microsoft.com/office/drawing/2014/main" id="{E463F75F-6804-ACE1-4587-A991CFD8CE85}"/>
              </a:ext>
            </a:extLst>
          </p:cNvPr>
          <p:cNvPicPr>
            <a:picLocks noChangeAspect="1"/>
          </p:cNvPicPr>
          <p:nvPr/>
        </p:nvPicPr>
        <p:blipFill>
          <a:blip r:embed="rId4"/>
          <a:stretch>
            <a:fillRect/>
          </a:stretch>
        </p:blipFill>
        <p:spPr>
          <a:xfrm>
            <a:off x="10484854" y="5086318"/>
            <a:ext cx="1059440" cy="1044259"/>
          </a:xfrm>
          <a:prstGeom prst="rect">
            <a:avLst/>
          </a:prstGeom>
        </p:spPr>
      </p:pic>
      <p:pic>
        <p:nvPicPr>
          <p:cNvPr id="6" name="Picture 5" descr="Icon&#10;&#10;Description automatically generated">
            <a:extLst>
              <a:ext uri="{FF2B5EF4-FFF2-40B4-BE49-F238E27FC236}">
                <a16:creationId xmlns:a16="http://schemas.microsoft.com/office/drawing/2014/main" id="{CED8519C-C088-5FF3-1A44-D251F0144D7F}"/>
              </a:ext>
            </a:extLst>
          </p:cNvPr>
          <p:cNvPicPr>
            <a:picLocks noChangeAspect="1"/>
          </p:cNvPicPr>
          <p:nvPr/>
        </p:nvPicPr>
        <p:blipFill>
          <a:blip r:embed="rId5"/>
          <a:stretch>
            <a:fillRect/>
          </a:stretch>
        </p:blipFill>
        <p:spPr>
          <a:xfrm>
            <a:off x="6502961" y="1386981"/>
            <a:ext cx="837234" cy="432292"/>
          </a:xfrm>
          <a:prstGeom prst="rect">
            <a:avLst/>
          </a:prstGeom>
        </p:spPr>
      </p:pic>
    </p:spTree>
    <p:extLst>
      <p:ext uri="{BB962C8B-B14F-4D97-AF65-F5344CB8AC3E}">
        <p14:creationId xmlns:p14="http://schemas.microsoft.com/office/powerpoint/2010/main" val="837817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Describe how to measure density of an irregularly shaped solid</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Measure volume accurately</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Compare the methods for measuring the densities of an irregular and a regularly shaped solid</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7631872" y="4885740"/>
            <a:ext cx="2111735"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regular</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3"/>
            <a:ext cx="182692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density</a:t>
            </a:r>
          </a:p>
        </p:txBody>
      </p:sp>
      <p:sp>
        <p:nvSpPr>
          <p:cNvPr id="4" name="Rectangle 3">
            <a:extLst>
              <a:ext uri="{FF2B5EF4-FFF2-40B4-BE49-F238E27FC236}">
                <a16:creationId xmlns:a16="http://schemas.microsoft.com/office/drawing/2014/main" id="{6B73553B-835E-D340-C63F-71784094B782}"/>
              </a:ext>
            </a:extLst>
          </p:cNvPr>
          <p:cNvSpPr/>
          <p:nvPr/>
        </p:nvSpPr>
        <p:spPr>
          <a:xfrm>
            <a:off x="3863595" y="4891803"/>
            <a:ext cx="1802687"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mass</a:t>
            </a:r>
          </a:p>
        </p:txBody>
      </p:sp>
      <p:sp>
        <p:nvSpPr>
          <p:cNvPr id="5" name="Rectangle 4">
            <a:extLst>
              <a:ext uri="{FF2B5EF4-FFF2-40B4-BE49-F238E27FC236}">
                <a16:creationId xmlns:a16="http://schemas.microsoft.com/office/drawing/2014/main" id="{9313BDB1-07B4-F3CD-2FEC-2FFFC1D94237}"/>
              </a:ext>
            </a:extLst>
          </p:cNvPr>
          <p:cNvSpPr/>
          <p:nvPr/>
        </p:nvSpPr>
        <p:spPr>
          <a:xfrm>
            <a:off x="5731620" y="4891803"/>
            <a:ext cx="1838413"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volume</a:t>
            </a:r>
          </a:p>
        </p:txBody>
      </p:sp>
      <p:sp>
        <p:nvSpPr>
          <p:cNvPr id="6" name="Rectangle 5">
            <a:extLst>
              <a:ext uri="{FF2B5EF4-FFF2-40B4-BE49-F238E27FC236}">
                <a16:creationId xmlns:a16="http://schemas.microsoft.com/office/drawing/2014/main" id="{1B80E167-F733-F11D-9CD2-7A3AF7197DED}"/>
              </a:ext>
            </a:extLst>
          </p:cNvPr>
          <p:cNvSpPr/>
          <p:nvPr/>
        </p:nvSpPr>
        <p:spPr>
          <a:xfrm>
            <a:off x="1998070" y="5742678"/>
            <a:ext cx="195933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irregular</a:t>
            </a:r>
          </a:p>
        </p:txBody>
      </p:sp>
      <p:sp>
        <p:nvSpPr>
          <p:cNvPr id="7" name="Rectangle 6">
            <a:extLst>
              <a:ext uri="{FF2B5EF4-FFF2-40B4-BE49-F238E27FC236}">
                <a16:creationId xmlns:a16="http://schemas.microsoft.com/office/drawing/2014/main" id="{789D5E63-2EE6-055E-9A0C-0F6EDDCFC40E}"/>
              </a:ext>
            </a:extLst>
          </p:cNvPr>
          <p:cNvSpPr/>
          <p:nvPr/>
        </p:nvSpPr>
        <p:spPr>
          <a:xfrm>
            <a:off x="4024240" y="5745177"/>
            <a:ext cx="272133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displacement</a:t>
            </a:r>
          </a:p>
        </p:txBody>
      </p:sp>
      <p:sp>
        <p:nvSpPr>
          <p:cNvPr id="11" name="Rectangle 10">
            <a:extLst>
              <a:ext uri="{FF2B5EF4-FFF2-40B4-BE49-F238E27FC236}">
                <a16:creationId xmlns:a16="http://schemas.microsoft.com/office/drawing/2014/main" id="{36D6A298-22A0-6BFA-1A2A-0F8957733727}"/>
              </a:ext>
            </a:extLst>
          </p:cNvPr>
          <p:cNvSpPr/>
          <p:nvPr/>
        </p:nvSpPr>
        <p:spPr>
          <a:xfrm>
            <a:off x="6799919" y="5747676"/>
            <a:ext cx="272133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Eureka can</a:t>
            </a:r>
          </a:p>
        </p:txBody>
      </p:sp>
    </p:spTree>
    <p:extLst>
      <p:ext uri="{BB962C8B-B14F-4D97-AF65-F5344CB8AC3E}">
        <p14:creationId xmlns:p14="http://schemas.microsoft.com/office/powerpoint/2010/main" val="2552635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dirty="0">
                <a:solidFill>
                  <a:schemeClr val="dk1"/>
                </a:solidFill>
                <a:latin typeface="Century Gothic"/>
                <a:ea typeface="Century Gothic"/>
                <a:cs typeface="Century Gothic"/>
                <a:sym typeface="Century Gothic"/>
              </a:rPr>
              <a:t>This is the fix-it portion of the lesson</a:t>
            </a:r>
            <a:endParaRPr lang="en-US" dirty="0"/>
          </a:p>
        </p:txBody>
      </p:sp>
      <p:pic>
        <p:nvPicPr>
          <p:cNvPr id="3" name="Picture 2" descr="Text, application, letter, email&#10;&#10;Description automatically generated">
            <a:extLst>
              <a:ext uri="{FF2B5EF4-FFF2-40B4-BE49-F238E27FC236}">
                <a16:creationId xmlns:a16="http://schemas.microsoft.com/office/drawing/2014/main" id="{731A1C50-0449-631F-CA24-E4102398DEE9}"/>
              </a:ext>
            </a:extLst>
          </p:cNvPr>
          <p:cNvPicPr>
            <a:picLocks noChangeAspect="1"/>
          </p:cNvPicPr>
          <p:nvPr/>
        </p:nvPicPr>
        <p:blipFill>
          <a:blip r:embed="rId3"/>
          <a:stretch>
            <a:fillRect/>
          </a:stretch>
        </p:blipFill>
        <p:spPr>
          <a:xfrm>
            <a:off x="6951456" y="4227226"/>
            <a:ext cx="4473963" cy="2517981"/>
          </a:xfrm>
          <a:prstGeom prst="rect">
            <a:avLst/>
          </a:prstGeom>
          <a:ln>
            <a:solidFill>
              <a:schemeClr val="tx1"/>
            </a:solidFill>
          </a:ln>
        </p:spPr>
      </p:pic>
    </p:spTree>
    <p:extLst>
      <p:ext uri="{BB962C8B-B14F-4D97-AF65-F5344CB8AC3E}">
        <p14:creationId xmlns:p14="http://schemas.microsoft.com/office/powerpoint/2010/main" val="1085327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FAF290-9433-9F20-11DF-EE26A018887D}"/>
              </a:ext>
            </a:extLst>
          </p:cNvPr>
          <p:cNvSpPr>
            <a:spLocks noGrp="1"/>
          </p:cNvSpPr>
          <p:nvPr>
            <p:ph type="title"/>
          </p:nvPr>
        </p:nvSpPr>
        <p:spPr/>
        <p:txBody>
          <a:bodyPr/>
          <a:lstStyle/>
          <a:p>
            <a:r>
              <a:rPr lang="en-GB" dirty="0">
                <a:latin typeface="Century Gothic" panose="020B0502020202020204" pitchFamily="34" charset="0"/>
              </a:rPr>
              <a:t>Measuring Density</a:t>
            </a:r>
          </a:p>
        </p:txBody>
      </p:sp>
      <p:sp>
        <p:nvSpPr>
          <p:cNvPr id="4" name="TextBox 3">
            <a:extLst>
              <a:ext uri="{FF2B5EF4-FFF2-40B4-BE49-F238E27FC236}">
                <a16:creationId xmlns:a16="http://schemas.microsoft.com/office/drawing/2014/main" id="{EB61B5B2-8989-1BDE-1B4F-72F187D1A6AC}"/>
              </a:ext>
            </a:extLst>
          </p:cNvPr>
          <p:cNvSpPr txBox="1"/>
          <p:nvPr/>
        </p:nvSpPr>
        <p:spPr>
          <a:xfrm>
            <a:off x="404734" y="1064302"/>
            <a:ext cx="10613036" cy="1938992"/>
          </a:xfrm>
          <a:prstGeom prst="rect">
            <a:avLst/>
          </a:prstGeom>
          <a:noFill/>
        </p:spPr>
        <p:txBody>
          <a:bodyPr wrap="square" rtlCol="0">
            <a:spAutoFit/>
          </a:bodyPr>
          <a:lstStyle/>
          <a:p>
            <a:r>
              <a:rPr lang="en-GB" sz="2400" i="1" dirty="0">
                <a:latin typeface="Century Gothic" panose="020B0502020202020204" pitchFamily="34" charset="0"/>
              </a:rPr>
              <a:t>What is the equation to calculate density?</a:t>
            </a:r>
          </a:p>
          <a:p>
            <a:endParaRPr lang="en-GB" sz="2400" i="1" dirty="0">
              <a:latin typeface="Century Gothic" panose="020B0502020202020204" pitchFamily="34" charset="0"/>
            </a:endParaRPr>
          </a:p>
          <a:p>
            <a:r>
              <a:rPr lang="en-GB" sz="2400" i="1" dirty="0">
                <a:latin typeface="Century Gothic" panose="020B0502020202020204" pitchFamily="34" charset="0"/>
              </a:rPr>
              <a:t>What measurements would need to be taken to calculate density?</a:t>
            </a:r>
          </a:p>
          <a:p>
            <a:endParaRPr lang="en-GB" sz="2400" i="1" dirty="0">
              <a:latin typeface="Century Gothic" panose="020B0502020202020204" pitchFamily="34" charset="0"/>
            </a:endParaRPr>
          </a:p>
          <a:p>
            <a:r>
              <a:rPr lang="en-GB" sz="2400" i="1" dirty="0">
                <a:latin typeface="Century Gothic" panose="020B0502020202020204" pitchFamily="34" charset="0"/>
              </a:rPr>
              <a:t>How would you take these measurements?</a:t>
            </a:r>
          </a:p>
        </p:txBody>
      </p:sp>
      <p:pic>
        <p:nvPicPr>
          <p:cNvPr id="5" name="Picture 4" descr="A picture containing food, cheese, brick, butter&#10;&#10;Description automatically generated">
            <a:extLst>
              <a:ext uri="{FF2B5EF4-FFF2-40B4-BE49-F238E27FC236}">
                <a16:creationId xmlns:a16="http://schemas.microsoft.com/office/drawing/2014/main" id="{5B22CD54-8C16-138F-799C-55C22FC28A6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140971" y="3871273"/>
            <a:ext cx="4127500" cy="2803293"/>
          </a:xfrm>
          <a:prstGeom prst="rect">
            <a:avLst/>
          </a:prstGeom>
        </p:spPr>
      </p:pic>
      <p:pic>
        <p:nvPicPr>
          <p:cNvPr id="6" name="Picture 5" descr="A close - up of a box&#10;&#10;Description automatically generated with medium confidence">
            <a:extLst>
              <a:ext uri="{FF2B5EF4-FFF2-40B4-BE49-F238E27FC236}">
                <a16:creationId xmlns:a16="http://schemas.microsoft.com/office/drawing/2014/main" id="{DE719A80-5B90-A715-8108-5BD926DB67E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979565" y="3844845"/>
            <a:ext cx="4552014" cy="2803293"/>
          </a:xfrm>
          <a:prstGeom prst="rect">
            <a:avLst/>
          </a:prstGeom>
        </p:spPr>
      </p:pic>
    </p:spTree>
    <p:extLst>
      <p:ext uri="{BB962C8B-B14F-4D97-AF65-F5344CB8AC3E}">
        <p14:creationId xmlns:p14="http://schemas.microsoft.com/office/powerpoint/2010/main" val="642135662"/>
      </p:ext>
    </p:extLst>
  </p:cSld>
  <p:clrMapOvr>
    <a:masterClrMapping/>
  </p:clrMapOvr>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2.xml><?xml version="1.0" encoding="utf-8"?>
<ds:datastoreItem xmlns:ds="http://schemas.openxmlformats.org/officeDocument/2006/customXml" ds:itemID="{DFF3BE12-0D1E-4A96-BD28-BB4CECCC55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DF14CD-FE4E-4B91-BA7F-219603BF8673}">
  <ds:schemaRefs>
    <ds:schemaRef ds:uri="9dd66dd2-dc2f-4e10-8286-f1da66314693"/>
    <ds:schemaRef ds:uri="e7f29ac3-c74a-46a7-9e80-ec6458dc319f"/>
    <ds:schemaRef ds:uri="http://schemas.microsoft.com/office/2006/documentManagement/types"/>
    <ds:schemaRef ds:uri="http://purl.org/dc/dcmitype/"/>
    <ds:schemaRef ds:uri="http://schemas.openxmlformats.org/package/2006/metadata/core-properties"/>
    <ds:schemaRef ds:uri="http://schemas.microsoft.com/office/infopath/2007/PartnerControls"/>
    <ds:schemaRef ds:uri="http://schemas.microsoft.com/office/2006/metadata/properties"/>
    <ds:schemaRef ds:uri="http://www.w3.org/XML/1998/namespace"/>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P1.3.2 - Energy Stores</Template>
  <TotalTime>842</TotalTime>
  <Words>5183</Words>
  <Application>Microsoft Macintosh PowerPoint</Application>
  <PresentationFormat>Widescreen</PresentationFormat>
  <Paragraphs>581</Paragraphs>
  <Slides>26</Slides>
  <Notes>21</Notes>
  <HiddenSlides>10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Century Gothic</vt:lpstr>
      <vt:lpstr>Georgia</vt:lpstr>
      <vt:lpstr>Calibri</vt:lpstr>
      <vt:lpstr>Cambria Math</vt:lpstr>
      <vt:lpstr>Wingdings</vt:lpstr>
      <vt:lpstr>B2.2.11 Feedback lesson</vt:lpstr>
      <vt:lpstr>Making this resource work for you</vt:lpstr>
      <vt:lpstr>Practical Activity</vt:lpstr>
      <vt:lpstr>PowerPoint Presentation</vt:lpstr>
      <vt:lpstr>PowerPoint Presentation</vt:lpstr>
      <vt:lpstr>PowerPoint Presentation</vt:lpstr>
      <vt:lpstr>P4.1.3</vt:lpstr>
      <vt:lpstr>PowerPoint Presentation</vt:lpstr>
      <vt:lpstr>This is the fix-it portion of the lesson</vt:lpstr>
      <vt:lpstr>Measuring Density</vt:lpstr>
      <vt:lpstr>Measuring Mass</vt:lpstr>
      <vt:lpstr>Answer the following question</vt:lpstr>
      <vt:lpstr>Reading liquid volumes accurately</vt:lpstr>
      <vt:lpstr>PowerPoint Presentation</vt:lpstr>
      <vt:lpstr>Which statements do you agree with?</vt:lpstr>
      <vt:lpstr>Drill</vt:lpstr>
      <vt:lpstr>Drill answers</vt:lpstr>
      <vt:lpstr>Risk Assessment</vt:lpstr>
      <vt:lpstr>Measuring the density of regularly shaped solids</vt:lpstr>
      <vt:lpstr>Measuring the density of irregularly shaped solids</vt:lpstr>
      <vt:lpstr>Measuring the density of liquids</vt:lpstr>
      <vt:lpstr>PowerPoint Presentation</vt:lpstr>
      <vt:lpstr>PowerPoint Presentation</vt:lpstr>
      <vt:lpstr>PowerPoint Presentation</vt:lpstr>
      <vt:lpstr>Describe a method to calculate the density of this rock</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33</cp:revision>
  <dcterms:created xsi:type="dcterms:W3CDTF">2019-03-21T11:24:14Z</dcterms:created>
  <dcterms:modified xsi:type="dcterms:W3CDTF">2024-03-14T13:12:30Z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